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7" r:id="rId2"/>
    <p:sldId id="267" r:id="rId3"/>
    <p:sldId id="282" r:id="rId4"/>
    <p:sldId id="299" r:id="rId5"/>
    <p:sldId id="302" r:id="rId6"/>
    <p:sldId id="307" r:id="rId7"/>
    <p:sldId id="298" r:id="rId8"/>
    <p:sldId id="277" r:id="rId9"/>
    <p:sldId id="304" r:id="rId10"/>
    <p:sldId id="289" r:id="rId11"/>
    <p:sldId id="297" r:id="rId12"/>
    <p:sldId id="308" r:id="rId13"/>
    <p:sldId id="295" r:id="rId14"/>
    <p:sldId id="296" r:id="rId15"/>
    <p:sldId id="300" r:id="rId16"/>
    <p:sldId id="309" r:id="rId17"/>
    <p:sldId id="278" r:id="rId18"/>
    <p:sldId id="280" r:id="rId19"/>
    <p:sldId id="281" r:id="rId20"/>
    <p:sldId id="260" r:id="rId21"/>
    <p:sldId id="262" r:id="rId22"/>
    <p:sldId id="263" r:id="rId23"/>
    <p:sldId id="264" r:id="rId24"/>
    <p:sldId id="311" r:id="rId25"/>
    <p:sldId id="265" r:id="rId26"/>
    <p:sldId id="271" r:id="rId27"/>
    <p:sldId id="276" r:id="rId28"/>
    <p:sldId id="274" r:id="rId29"/>
    <p:sldId id="292" r:id="rId30"/>
    <p:sldId id="293" r:id="rId31"/>
    <p:sldId id="303" r:id="rId32"/>
    <p:sldId id="286" r:id="rId33"/>
    <p:sldId id="305" r:id="rId34"/>
    <p:sldId id="29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9" d="100"/>
          <a:sy n="79" d="100"/>
        </p:scale>
        <p:origin x="773" y="72"/>
      </p:cViewPr>
      <p:guideLst/>
    </p:cSldViewPr>
  </p:slideViewPr>
  <p:notesTextViewPr>
    <p:cViewPr>
      <p:scale>
        <a:sx n="1" d="1"/>
        <a:sy n="1" d="1"/>
      </p:scale>
      <p:origin x="0" y="0"/>
    </p:cViewPr>
  </p:notesTextViewPr>
  <p:sorterViewPr>
    <p:cViewPr varScale="1">
      <p:scale>
        <a:sx n="100" d="100"/>
        <a:sy n="100" d="100"/>
      </p:scale>
      <p:origin x="0" y="-828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0DE344-1C31-4987-9C38-5E7037D38086}" type="datetimeFigureOut">
              <a:rPr lang="en-US" smtClean="0"/>
              <a:t>2/10/2026</a:t>
            </a:fld>
            <a:endParaRPr lang="en-US"/>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A5B18B-5A51-42E6-9006-D9A0B6E3D624}" type="slidenum">
              <a:rPr lang="en-US" smtClean="0"/>
              <a:t>‹N›</a:t>
            </a:fld>
            <a:endParaRPr lang="en-US"/>
          </a:p>
        </p:txBody>
      </p:sp>
    </p:spTree>
    <p:extLst>
      <p:ext uri="{BB962C8B-B14F-4D97-AF65-F5344CB8AC3E}">
        <p14:creationId xmlns:p14="http://schemas.microsoft.com/office/powerpoint/2010/main" val="4244192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4058A7-1EF4-42E6-9E2F-47C58B256A9A}" type="slidenum">
              <a:rPr lang="en-US" smtClean="0"/>
              <a:t>9</a:t>
            </a:fld>
            <a:endParaRPr lang="en-US" dirty="0"/>
          </a:p>
        </p:txBody>
      </p:sp>
    </p:spTree>
    <p:extLst>
      <p:ext uri="{BB962C8B-B14F-4D97-AF65-F5344CB8AC3E}">
        <p14:creationId xmlns:p14="http://schemas.microsoft.com/office/powerpoint/2010/main" val="3376598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44b17d8036_1_1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44b17d8036_1_1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Nature is the lifeline for the 7.6 billion people inhabiting planet Earth, providing the food we eat, the water we drink and the air we breathe. It underpins our well-being and that of our societies and economies. We need to act now to move it up the agenda, culturally, economically and politically. </a:t>
            </a:r>
            <a:endParaRPr/>
          </a:p>
        </p:txBody>
      </p:sp>
      <p:sp>
        <p:nvSpPr>
          <p:cNvPr id="386" name="Google Shape;386;g44b17d8036_1_16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28</a:t>
            </a:fld>
            <a:endParaRPr/>
          </a:p>
        </p:txBody>
      </p:sp>
    </p:spTree>
    <p:extLst>
      <p:ext uri="{BB962C8B-B14F-4D97-AF65-F5344CB8AC3E}">
        <p14:creationId xmlns:p14="http://schemas.microsoft.com/office/powerpoint/2010/main" val="1332790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58:notes"/>
          <p:cNvSpPr>
            <a:spLocks noGrp="1" noRot="1" noChangeAspect="1"/>
          </p:cNvSpPr>
          <p:nvPr>
            <p:ph type="sldImg" idx="2"/>
          </p:nvPr>
        </p:nvSpPr>
        <p:spPr>
          <a:xfrm>
            <a:off x="2438400" y="912813"/>
            <a:ext cx="8143875" cy="4581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586" name="Google Shape;586;p58:notes"/>
          <p:cNvSpPr txBox="1">
            <a:spLocks noGrp="1"/>
          </p:cNvSpPr>
          <p:nvPr>
            <p:ph type="body" idx="1"/>
          </p:nvPr>
        </p:nvSpPr>
        <p:spPr>
          <a:xfrm>
            <a:off x="1301497" y="5799079"/>
            <a:ext cx="10411968" cy="5493865"/>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587" name="Google Shape;587;p58:notes"/>
          <p:cNvSpPr txBox="1">
            <a:spLocks noGrp="1"/>
          </p:cNvSpPr>
          <p:nvPr>
            <p:ph type="sldNum" idx="12"/>
          </p:nvPr>
        </p:nvSpPr>
        <p:spPr>
          <a:xfrm>
            <a:off x="7372134" y="11596042"/>
            <a:ext cx="5639817" cy="610429"/>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33</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06873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endParaRPr lang="en-US"/>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a:p>
        </p:txBody>
      </p:sp>
      <p:sp>
        <p:nvSpPr>
          <p:cNvPr id="4" name="Segnaposto data 3"/>
          <p:cNvSpPr>
            <a:spLocks noGrp="1"/>
          </p:cNvSpPr>
          <p:nvPr>
            <p:ph type="dt" sz="half" idx="10"/>
          </p:nvPr>
        </p:nvSpPr>
        <p:spPr/>
        <p:txBody>
          <a:bodyPr/>
          <a:lstStyle/>
          <a:p>
            <a:fld id="{AB415F82-12FE-4B8B-B11F-736A56B5A9C2}" type="datetimeFigureOut">
              <a:rPr lang="en-US" smtClean="0"/>
              <a:t>2/10/2026</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CD102036-E1BA-428F-ACC0-8D0590755B43}" type="slidenum">
              <a:rPr lang="en-US" smtClean="0"/>
              <a:t>‹N›</a:t>
            </a:fld>
            <a:endParaRPr lang="en-US"/>
          </a:p>
        </p:txBody>
      </p:sp>
    </p:spTree>
    <p:extLst>
      <p:ext uri="{BB962C8B-B14F-4D97-AF65-F5344CB8AC3E}">
        <p14:creationId xmlns:p14="http://schemas.microsoft.com/office/powerpoint/2010/main" val="3934169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p>
            <a:fld id="{AB415F82-12FE-4B8B-B11F-736A56B5A9C2}" type="datetimeFigureOut">
              <a:rPr lang="en-US" smtClean="0"/>
              <a:t>2/10/2026</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CD102036-E1BA-428F-ACC0-8D0590755B43}" type="slidenum">
              <a:rPr lang="en-US" smtClean="0"/>
              <a:t>‹N›</a:t>
            </a:fld>
            <a:endParaRPr lang="en-US"/>
          </a:p>
        </p:txBody>
      </p:sp>
    </p:spTree>
    <p:extLst>
      <p:ext uri="{BB962C8B-B14F-4D97-AF65-F5344CB8AC3E}">
        <p14:creationId xmlns:p14="http://schemas.microsoft.com/office/powerpoint/2010/main" val="1409388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endParaRPr lang="en-US"/>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p>
            <a:fld id="{AB415F82-12FE-4B8B-B11F-736A56B5A9C2}" type="datetimeFigureOut">
              <a:rPr lang="en-US" smtClean="0"/>
              <a:t>2/10/2026</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CD102036-E1BA-428F-ACC0-8D0590755B43}" type="slidenum">
              <a:rPr lang="en-US" smtClean="0"/>
              <a:t>‹N›</a:t>
            </a:fld>
            <a:endParaRPr lang="en-US"/>
          </a:p>
        </p:txBody>
      </p:sp>
    </p:spTree>
    <p:extLst>
      <p:ext uri="{BB962C8B-B14F-4D97-AF65-F5344CB8AC3E}">
        <p14:creationId xmlns:p14="http://schemas.microsoft.com/office/powerpoint/2010/main" val="4188575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icture slide 1">
    <p:spTree>
      <p:nvGrpSpPr>
        <p:cNvPr id="1" name=""/>
        <p:cNvGrpSpPr/>
        <p:nvPr/>
      </p:nvGrpSpPr>
      <p:grpSpPr>
        <a:xfrm>
          <a:off x="0" y="0"/>
          <a:ext cx="0" cy="0"/>
          <a:chOff x="0" y="0"/>
          <a:chExt cx="0" cy="0"/>
        </a:xfrm>
      </p:grpSpPr>
      <p:pic>
        <p:nvPicPr>
          <p:cNvPr id="4" name="Picture 13" descr="master panda.jpg"/>
          <p:cNvPicPr>
            <a:picLocks noChangeAspect="1"/>
          </p:cNvPicPr>
          <p:nvPr userDrawn="1"/>
        </p:nvPicPr>
        <p:blipFill>
          <a:blip r:embed="rId2">
            <a:clrChange>
              <a:clrFrom>
                <a:srgbClr val="F1F1E7"/>
              </a:clrFrom>
              <a:clrTo>
                <a:srgbClr val="F1F1E7">
                  <a:alpha val="0"/>
                </a:srgbClr>
              </a:clrTo>
            </a:clrChange>
            <a:extLst>
              <a:ext uri="{28A0092B-C50C-407E-A947-70E740481C1C}">
                <a14:useLocalDpi xmlns:a14="http://schemas.microsoft.com/office/drawing/2010/main" val="0"/>
              </a:ext>
            </a:extLst>
          </a:blip>
          <a:srcRect/>
          <a:stretch>
            <a:fillRect/>
          </a:stretch>
        </p:blipFill>
        <p:spPr bwMode="auto">
          <a:xfrm>
            <a:off x="228600" y="114301"/>
            <a:ext cx="702733"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p:nvPr userDrawn="1"/>
        </p:nvSpPr>
        <p:spPr>
          <a:xfrm>
            <a:off x="0" y="0"/>
            <a:ext cx="143933" cy="6858000"/>
          </a:xfrm>
          <a:prstGeom prst="rect">
            <a:avLst/>
          </a:prstGeom>
          <a:solidFill>
            <a:srgbClr val="F68C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p>
        </p:txBody>
      </p:sp>
      <p:sp>
        <p:nvSpPr>
          <p:cNvPr id="5" name="Picture Placeholder 6"/>
          <p:cNvSpPr>
            <a:spLocks noGrp="1"/>
          </p:cNvSpPr>
          <p:nvPr>
            <p:ph type="pic" sz="quarter" idx="10"/>
          </p:nvPr>
        </p:nvSpPr>
        <p:spPr>
          <a:xfrm>
            <a:off x="1200149" y="260648"/>
            <a:ext cx="10656000" cy="6372000"/>
          </a:xfrm>
          <a:prstGeom prst="rect">
            <a:avLst/>
          </a:prstGeom>
        </p:spPr>
        <p:txBody>
          <a:bodyPr/>
          <a:lstStyle/>
          <a:p>
            <a:pPr lvl="0"/>
            <a:endParaRPr lang="en-GB" noProof="0" dirty="0"/>
          </a:p>
        </p:txBody>
      </p:sp>
      <p:sp>
        <p:nvSpPr>
          <p:cNvPr id="6" name="Text Placeholder 15"/>
          <p:cNvSpPr>
            <a:spLocks noGrp="1"/>
          </p:cNvSpPr>
          <p:nvPr>
            <p:ph type="body" sz="quarter" idx="14"/>
          </p:nvPr>
        </p:nvSpPr>
        <p:spPr>
          <a:xfrm rot="16200000">
            <a:off x="9552588" y="4087943"/>
            <a:ext cx="4855075" cy="234607"/>
          </a:xfrm>
          <a:prstGeom prst="rect">
            <a:avLst/>
          </a:prstGeom>
        </p:spPr>
        <p:txBody>
          <a:bodyPr lIns="0">
            <a:normAutofit lnSpcReduction="10000"/>
          </a:bodyPr>
          <a:lstStyle>
            <a:lvl1pPr>
              <a:buNone/>
              <a:defRPr sz="500"/>
            </a:lvl1pPr>
          </a:lstStyle>
          <a:p>
            <a:pPr lvl="0"/>
            <a:r>
              <a:rPr lang="it-IT"/>
              <a:t>Fare clic per modificare stili del testo dello schema</a:t>
            </a:r>
          </a:p>
        </p:txBody>
      </p:sp>
    </p:spTree>
    <p:extLst>
      <p:ext uri="{BB962C8B-B14F-4D97-AF65-F5344CB8AC3E}">
        <p14:creationId xmlns:p14="http://schemas.microsoft.com/office/powerpoint/2010/main" val="2959517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_Text">
  <p:cSld name="Content_Text">
    <p:spTree>
      <p:nvGrpSpPr>
        <p:cNvPr id="1" name="Shape 92"/>
        <p:cNvGrpSpPr/>
        <p:nvPr/>
      </p:nvGrpSpPr>
      <p:grpSpPr>
        <a:xfrm>
          <a:off x="0" y="0"/>
          <a:ext cx="0" cy="0"/>
          <a:chOff x="0" y="0"/>
          <a:chExt cx="0" cy="0"/>
        </a:xfrm>
      </p:grpSpPr>
      <p:sp>
        <p:nvSpPr>
          <p:cNvPr id="93" name="Google Shape;93;p14"/>
          <p:cNvSpPr txBox="1">
            <a:spLocks noGrp="1"/>
          </p:cNvSpPr>
          <p:nvPr>
            <p:ph type="title"/>
          </p:nvPr>
        </p:nvSpPr>
        <p:spPr>
          <a:xfrm>
            <a:off x="1005125" y="276700"/>
            <a:ext cx="10291800" cy="7635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cxnSp>
        <p:nvCxnSpPr>
          <p:cNvPr id="94" name="Google Shape;94;p14"/>
          <p:cNvCxnSpPr/>
          <p:nvPr/>
        </p:nvCxnSpPr>
        <p:spPr>
          <a:xfrm>
            <a:off x="918488" y="1193800"/>
            <a:ext cx="10507425" cy="0"/>
          </a:xfrm>
          <a:prstGeom prst="straightConnector1">
            <a:avLst/>
          </a:prstGeom>
          <a:noFill/>
          <a:ln w="38100" cap="flat" cmpd="sng">
            <a:solidFill>
              <a:srgbClr val="8CC63F"/>
            </a:solidFill>
            <a:prstDash val="solid"/>
            <a:miter lim="800000"/>
            <a:headEnd type="none" w="sm" len="sm"/>
            <a:tailEnd type="none" w="sm" len="sm"/>
          </a:ln>
        </p:spPr>
      </p:cxnSp>
      <p:sp>
        <p:nvSpPr>
          <p:cNvPr id="95" name="Google Shape;95;p14"/>
          <p:cNvSpPr txBox="1">
            <a:spLocks noGrp="1"/>
          </p:cNvSpPr>
          <p:nvPr>
            <p:ph type="body" idx="1"/>
          </p:nvPr>
        </p:nvSpPr>
        <p:spPr>
          <a:xfrm>
            <a:off x="1004888" y="1374775"/>
            <a:ext cx="10317162" cy="5184775"/>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77060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3_Heading + Sub + 2 column">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D69C5BB-EC10-8B46-89A9-84D3E788F92A}"/>
              </a:ext>
            </a:extLst>
          </p:cNvPr>
          <p:cNvSpPr>
            <a:spLocks noGrp="1"/>
          </p:cNvSpPr>
          <p:nvPr>
            <p:ph type="ftr" sz="quarter" idx="10"/>
          </p:nvPr>
        </p:nvSpPr>
        <p:spPr>
          <a:xfrm>
            <a:off x="232780" y="6273800"/>
            <a:ext cx="11726441" cy="365125"/>
          </a:xfrm>
        </p:spPr>
        <p:txBody>
          <a:bodyPr/>
          <a:lstStyle/>
          <a:p>
            <a:r>
              <a:rPr lang="en-US"/>
              <a:t>WWF PowerPoint_content_example</a:t>
            </a:r>
            <a:endParaRPr lang="en-US" dirty="0"/>
          </a:p>
        </p:txBody>
      </p:sp>
      <p:sp>
        <p:nvSpPr>
          <p:cNvPr id="4" name="Slide Number Placeholder 3">
            <a:extLst>
              <a:ext uri="{FF2B5EF4-FFF2-40B4-BE49-F238E27FC236}">
                <a16:creationId xmlns:a16="http://schemas.microsoft.com/office/drawing/2014/main" id="{140401EC-A039-F749-9B5F-D99409C5E744}"/>
              </a:ext>
            </a:extLst>
          </p:cNvPr>
          <p:cNvSpPr>
            <a:spLocks noGrp="1"/>
          </p:cNvSpPr>
          <p:nvPr>
            <p:ph type="sldNum" sz="quarter" idx="11"/>
          </p:nvPr>
        </p:nvSpPr>
        <p:spPr/>
        <p:txBody>
          <a:bodyPr/>
          <a:lstStyle/>
          <a:p>
            <a:fld id="{01D4B372-C4E9-DB48-93BA-62F9C68D8B35}" type="slidenum">
              <a:rPr lang="en-US" smtClean="0"/>
              <a:pPr/>
              <a:t>‹N›</a:t>
            </a:fld>
            <a:endParaRPr lang="en-US" dirty="0"/>
          </a:p>
        </p:txBody>
      </p:sp>
      <p:sp>
        <p:nvSpPr>
          <p:cNvPr id="10" name="Content Placeholder 3">
            <a:extLst>
              <a:ext uri="{FF2B5EF4-FFF2-40B4-BE49-F238E27FC236}">
                <a16:creationId xmlns:a16="http://schemas.microsoft.com/office/drawing/2014/main" id="{3CD32E03-37CB-5649-91E7-33782166AE7B}"/>
              </a:ext>
            </a:extLst>
          </p:cNvPr>
          <p:cNvSpPr>
            <a:spLocks noGrp="1"/>
          </p:cNvSpPr>
          <p:nvPr>
            <p:ph sz="half" idx="13" hasCustomPrompt="1"/>
          </p:nvPr>
        </p:nvSpPr>
        <p:spPr>
          <a:xfrm>
            <a:off x="6312023" y="1838349"/>
            <a:ext cx="5647197" cy="4254948"/>
          </a:xfrm>
        </p:spPr>
        <p:txBody>
          <a:bodyPr>
            <a:normAutofit/>
          </a:bodyPr>
          <a:lstStyle>
            <a:lvl1pPr marL="0" indent="0">
              <a:lnSpc>
                <a:spcPct val="100000"/>
              </a:lnSpc>
              <a:buNone/>
              <a:defRPr sz="2000" b="0" i="0" cap="none">
                <a:latin typeface="+mn-lt"/>
                <a:ea typeface="Open Sans" panose="020B0606030504020204" pitchFamily="34" charset="0"/>
                <a:cs typeface="Open Sans" panose="020B0606030504020204" pitchFamily="34" charset="0"/>
              </a:defRPr>
            </a:lvl1pPr>
            <a:lvl2pPr marL="457189" indent="0">
              <a:buNone/>
              <a:defRPr b="0" i="0">
                <a:latin typeface="Georgia" panose="02040502050405020303" pitchFamily="18" charset="0"/>
              </a:defRPr>
            </a:lvl2pPr>
            <a:lvl3pPr marL="914377" indent="0">
              <a:buNone/>
              <a:defRPr b="0" i="0">
                <a:latin typeface="Georgia" panose="02040502050405020303" pitchFamily="18" charset="0"/>
              </a:defRPr>
            </a:lvl3pPr>
            <a:lvl4pPr marL="1371566" indent="0">
              <a:buNone/>
              <a:defRPr b="0" i="0">
                <a:latin typeface="Georgia" panose="02040502050405020303" pitchFamily="18" charset="0"/>
              </a:defRPr>
            </a:lvl4pPr>
            <a:lvl5pPr marL="1828754" indent="0">
              <a:buNone/>
              <a:defRPr b="0" i="0">
                <a:latin typeface="Georgia" panose="02040502050405020303" pitchFamily="18" charset="0"/>
              </a:defRPr>
            </a:lvl5pPr>
          </a:lstStyle>
          <a:p>
            <a:pPr lvl="0"/>
            <a:r>
              <a:rPr lang="en-GB" dirty="0"/>
              <a:t>Body content – for copy, tables, graph or imagery</a:t>
            </a:r>
          </a:p>
        </p:txBody>
      </p:sp>
      <p:cxnSp>
        <p:nvCxnSpPr>
          <p:cNvPr id="9" name="Straight Connector 8">
            <a:extLst>
              <a:ext uri="{FF2B5EF4-FFF2-40B4-BE49-F238E27FC236}">
                <a16:creationId xmlns:a16="http://schemas.microsoft.com/office/drawing/2014/main" id="{6FEC5A58-A8FC-5145-9A2C-E2A027B2D299}"/>
              </a:ext>
            </a:extLst>
          </p:cNvPr>
          <p:cNvCxnSpPr>
            <a:cxnSpLocks/>
          </p:cNvCxnSpPr>
          <p:nvPr userDrawn="1"/>
        </p:nvCxnSpPr>
        <p:spPr>
          <a:xfrm>
            <a:off x="232779" y="1052736"/>
            <a:ext cx="1172644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1" name="Content Placeholder 3">
            <a:extLst>
              <a:ext uri="{FF2B5EF4-FFF2-40B4-BE49-F238E27FC236}">
                <a16:creationId xmlns:a16="http://schemas.microsoft.com/office/drawing/2014/main" id="{90965A00-6AA8-D344-AC05-D91ECD34B49C}"/>
              </a:ext>
            </a:extLst>
          </p:cNvPr>
          <p:cNvSpPr>
            <a:spLocks noGrp="1"/>
          </p:cNvSpPr>
          <p:nvPr>
            <p:ph sz="half" idx="2" hasCustomPrompt="1"/>
          </p:nvPr>
        </p:nvSpPr>
        <p:spPr>
          <a:xfrm>
            <a:off x="232779" y="1838349"/>
            <a:ext cx="5647197" cy="4254947"/>
          </a:xfrm>
        </p:spPr>
        <p:txBody>
          <a:bodyPr>
            <a:normAutofit/>
          </a:bodyPr>
          <a:lstStyle>
            <a:lvl1pPr marL="0" indent="0">
              <a:lnSpc>
                <a:spcPct val="100000"/>
              </a:lnSpc>
              <a:buNone/>
              <a:defRPr sz="2000" b="0" i="0" cap="none">
                <a:latin typeface="+mn-lt"/>
                <a:ea typeface="Open Sans" panose="020B0606030504020204" pitchFamily="34" charset="0"/>
                <a:cs typeface="Open Sans" panose="020B0606030504020204" pitchFamily="34" charset="0"/>
              </a:defRPr>
            </a:lvl1pPr>
            <a:lvl2pPr marL="457189" indent="0">
              <a:buNone/>
              <a:defRPr b="0" i="0">
                <a:latin typeface="Georgia" panose="02040502050405020303" pitchFamily="18" charset="0"/>
              </a:defRPr>
            </a:lvl2pPr>
            <a:lvl3pPr marL="914377" indent="0">
              <a:buNone/>
              <a:defRPr b="0" i="0">
                <a:latin typeface="Georgia" panose="02040502050405020303" pitchFamily="18" charset="0"/>
              </a:defRPr>
            </a:lvl3pPr>
            <a:lvl4pPr marL="1371566" indent="0">
              <a:buNone/>
              <a:defRPr b="0" i="0">
                <a:latin typeface="Georgia" panose="02040502050405020303" pitchFamily="18" charset="0"/>
              </a:defRPr>
            </a:lvl4pPr>
            <a:lvl5pPr marL="1828754" indent="0">
              <a:buNone/>
              <a:defRPr b="0" i="0">
                <a:latin typeface="Georgia" panose="02040502050405020303" pitchFamily="18" charset="0"/>
              </a:defRPr>
            </a:lvl5pPr>
          </a:lstStyle>
          <a:p>
            <a:pPr lvl="0"/>
            <a:r>
              <a:rPr lang="en-GB" dirty="0"/>
              <a:t>Body content – for copy, tables, graph or imagery</a:t>
            </a:r>
          </a:p>
        </p:txBody>
      </p:sp>
      <p:sp>
        <p:nvSpPr>
          <p:cNvPr id="13" name="Text Placeholder 10">
            <a:extLst>
              <a:ext uri="{FF2B5EF4-FFF2-40B4-BE49-F238E27FC236}">
                <a16:creationId xmlns:a16="http://schemas.microsoft.com/office/drawing/2014/main" id="{16DDD828-1E8C-EB48-87AE-4D49B8094FD2}"/>
              </a:ext>
            </a:extLst>
          </p:cNvPr>
          <p:cNvSpPr>
            <a:spLocks noGrp="1"/>
          </p:cNvSpPr>
          <p:nvPr>
            <p:ph type="body" sz="quarter" idx="14" hasCustomPrompt="1"/>
          </p:nvPr>
        </p:nvSpPr>
        <p:spPr>
          <a:xfrm>
            <a:off x="232981" y="1232372"/>
            <a:ext cx="11726239" cy="431825"/>
          </a:xfrm>
        </p:spPr>
        <p:txBody>
          <a:bodyPr>
            <a:noAutofit/>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GB" dirty="0"/>
              <a:t>Subheading to go here</a:t>
            </a:r>
            <a:endParaRPr lang="en-US" dirty="0"/>
          </a:p>
        </p:txBody>
      </p:sp>
      <p:sp>
        <p:nvSpPr>
          <p:cNvPr id="14" name="Title Placeholder 6">
            <a:extLst>
              <a:ext uri="{FF2B5EF4-FFF2-40B4-BE49-F238E27FC236}">
                <a16:creationId xmlns:a16="http://schemas.microsoft.com/office/drawing/2014/main" id="{2A54E002-7377-BF4D-8D25-F8C4D0BDD864}"/>
              </a:ext>
            </a:extLst>
          </p:cNvPr>
          <p:cNvSpPr>
            <a:spLocks noGrp="1" noChangeAspect="1"/>
          </p:cNvSpPr>
          <p:nvPr>
            <p:ph type="title"/>
          </p:nvPr>
        </p:nvSpPr>
        <p:spPr>
          <a:xfrm>
            <a:off x="232782" y="225425"/>
            <a:ext cx="11052447" cy="755651"/>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3973367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23"/>
        <p:cNvGrpSpPr/>
        <p:nvPr/>
      </p:nvGrpSpPr>
      <p:grpSpPr>
        <a:xfrm>
          <a:off x="0" y="0"/>
          <a:ext cx="0" cy="0"/>
          <a:chOff x="0" y="0"/>
          <a:chExt cx="0" cy="0"/>
        </a:xfrm>
      </p:grpSpPr>
      <p:sp>
        <p:nvSpPr>
          <p:cNvPr id="24" name="Google Shape;24;p90"/>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4C9BDB"/>
              </a:buClr>
              <a:buSzPts val="2400"/>
              <a:buFont typeface="Calibri"/>
              <a:buNone/>
              <a:defRPr sz="2400" b="1">
                <a:solidFill>
                  <a:srgbClr val="4C9BDB"/>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90"/>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360"/>
              </a:spcBef>
              <a:spcAft>
                <a:spcPts val="0"/>
              </a:spcAft>
              <a:buClr>
                <a:srgbClr val="4C9BDB"/>
              </a:buClr>
              <a:buSzPts val="1800"/>
              <a:buNone/>
              <a:defRPr sz="1800" b="0">
                <a:solidFill>
                  <a:srgbClr val="4C9BDB"/>
                </a:solidFill>
                <a:latin typeface="Calibri"/>
                <a:ea typeface="Calibri"/>
                <a:cs typeface="Calibri"/>
                <a:sym typeface="Calibri"/>
              </a:defRPr>
            </a:lvl1pPr>
            <a:lvl2pPr marL="914400" lvl="1" indent="-342900" algn="l">
              <a:lnSpc>
                <a:spcPct val="100000"/>
              </a:lnSpc>
              <a:spcBef>
                <a:spcPts val="360"/>
              </a:spcBef>
              <a:spcAft>
                <a:spcPts val="0"/>
              </a:spcAft>
              <a:buClr>
                <a:srgbClr val="4C9BDB"/>
              </a:buClr>
              <a:buSzPts val="1800"/>
              <a:buChar char="–"/>
              <a:defRPr/>
            </a:lvl2pPr>
            <a:lvl3pPr marL="1371600" lvl="2" indent="-228600" algn="l">
              <a:lnSpc>
                <a:spcPct val="100000"/>
              </a:lnSpc>
              <a:spcBef>
                <a:spcPts val="480"/>
              </a:spcBef>
              <a:spcAft>
                <a:spcPts val="0"/>
              </a:spcAft>
              <a:buClr>
                <a:srgbClr val="4C9BDB"/>
              </a:buClr>
              <a:buSzPts val="2400"/>
              <a:buNone/>
              <a:defRPr/>
            </a:lvl3pPr>
            <a:lvl4pPr marL="1828800" lvl="3" indent="-342900" algn="l">
              <a:lnSpc>
                <a:spcPct val="100000"/>
              </a:lnSpc>
              <a:spcBef>
                <a:spcPts val="360"/>
              </a:spcBef>
              <a:spcAft>
                <a:spcPts val="0"/>
              </a:spcAft>
              <a:buClr>
                <a:srgbClr val="4C9BDB"/>
              </a:buClr>
              <a:buSzPts val="1800"/>
              <a:buChar char="–"/>
              <a:defRPr/>
            </a:lvl4pPr>
            <a:lvl5pPr marL="2286000" lvl="4" indent="-342900" algn="l">
              <a:lnSpc>
                <a:spcPct val="100000"/>
              </a:lnSpc>
              <a:spcBef>
                <a:spcPts val="360"/>
              </a:spcBef>
              <a:spcAft>
                <a:spcPts val="0"/>
              </a:spcAft>
              <a:buClr>
                <a:srgbClr val="4C9BDB"/>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6" name="Google Shape;26;p90"/>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lvl1pPr marL="457200" lvl="0" indent="-228600" algn="ctr">
              <a:lnSpc>
                <a:spcPct val="100000"/>
              </a:lnSpc>
              <a:spcBef>
                <a:spcPts val="280"/>
              </a:spcBef>
              <a:spcAft>
                <a:spcPts val="0"/>
              </a:spcAft>
              <a:buClr>
                <a:srgbClr val="4C9BDB"/>
              </a:buClr>
              <a:buSzPts val="1400"/>
              <a:buNone/>
              <a:defRPr sz="1400" b="0">
                <a:solidFill>
                  <a:srgbClr val="4C9BDB"/>
                </a:solidFill>
                <a:latin typeface="Calibri"/>
                <a:ea typeface="Calibri"/>
                <a:cs typeface="Calibri"/>
                <a:sym typeface="Calibri"/>
              </a:defRPr>
            </a:lvl1pPr>
            <a:lvl2pPr marL="914400" lvl="1" indent="-342900" algn="l">
              <a:lnSpc>
                <a:spcPct val="100000"/>
              </a:lnSpc>
              <a:spcBef>
                <a:spcPts val="360"/>
              </a:spcBef>
              <a:spcAft>
                <a:spcPts val="0"/>
              </a:spcAft>
              <a:buClr>
                <a:srgbClr val="4C9BDB"/>
              </a:buClr>
              <a:buSzPts val="1800"/>
              <a:buChar char="–"/>
              <a:defRPr/>
            </a:lvl2pPr>
            <a:lvl3pPr marL="1371600" lvl="2" indent="-228600" algn="l">
              <a:lnSpc>
                <a:spcPct val="100000"/>
              </a:lnSpc>
              <a:spcBef>
                <a:spcPts val="480"/>
              </a:spcBef>
              <a:spcAft>
                <a:spcPts val="0"/>
              </a:spcAft>
              <a:buClr>
                <a:srgbClr val="4C9BDB"/>
              </a:buClr>
              <a:buSzPts val="2400"/>
              <a:buNone/>
              <a:defRPr/>
            </a:lvl3pPr>
            <a:lvl4pPr marL="1828800" lvl="3" indent="-342900" algn="l">
              <a:lnSpc>
                <a:spcPct val="100000"/>
              </a:lnSpc>
              <a:spcBef>
                <a:spcPts val="360"/>
              </a:spcBef>
              <a:spcAft>
                <a:spcPts val="0"/>
              </a:spcAft>
              <a:buClr>
                <a:srgbClr val="4C9BDB"/>
              </a:buClr>
              <a:buSzPts val="1800"/>
              <a:buChar char="–"/>
              <a:defRPr/>
            </a:lvl4pPr>
            <a:lvl5pPr marL="2286000" lvl="4" indent="-342900" algn="l">
              <a:lnSpc>
                <a:spcPct val="100000"/>
              </a:lnSpc>
              <a:spcBef>
                <a:spcPts val="360"/>
              </a:spcBef>
              <a:spcAft>
                <a:spcPts val="0"/>
              </a:spcAft>
              <a:buClr>
                <a:srgbClr val="4C9BDB"/>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cxnSp>
        <p:nvCxnSpPr>
          <p:cNvPr id="28" name="Google Shape;28;p90"/>
          <p:cNvCxnSpPr/>
          <p:nvPr/>
        </p:nvCxnSpPr>
        <p:spPr>
          <a:xfrm>
            <a:off x="0" y="746125"/>
            <a:ext cx="12192000" cy="0"/>
          </a:xfrm>
          <a:prstGeom prst="straightConnector1">
            <a:avLst/>
          </a:prstGeom>
          <a:noFill/>
          <a:ln w="9525" cap="flat" cmpd="sng">
            <a:solidFill>
              <a:srgbClr val="595959"/>
            </a:solidFill>
            <a:prstDash val="solid"/>
            <a:round/>
            <a:headEnd type="none" w="sm" len="sm"/>
            <a:tailEnd type="none" w="sm" len="sm"/>
          </a:ln>
        </p:spPr>
      </p:cxnSp>
      <p:sp>
        <p:nvSpPr>
          <p:cNvPr id="29" name="Google Shape;29;p90"/>
          <p:cNvSpPr txBox="1">
            <a:spLocks noGrp="1"/>
          </p:cNvSpPr>
          <p:nvPr>
            <p:ph type="body" idx="3"/>
          </p:nvPr>
        </p:nvSpPr>
        <p:spPr>
          <a:xfrm>
            <a:off x="720725" y="1439863"/>
            <a:ext cx="10772775" cy="467995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rgbClr val="4C9BDB"/>
              </a:buClr>
              <a:buSzPts val="1800"/>
              <a:buChar char="•"/>
              <a:defRPr/>
            </a:lvl1pPr>
            <a:lvl2pPr marL="914400" lvl="1" indent="-342900" algn="l">
              <a:lnSpc>
                <a:spcPct val="100000"/>
              </a:lnSpc>
              <a:spcBef>
                <a:spcPts val="360"/>
              </a:spcBef>
              <a:spcAft>
                <a:spcPts val="0"/>
              </a:spcAft>
              <a:buClr>
                <a:srgbClr val="4C9BDB"/>
              </a:buClr>
              <a:buSzPts val="1800"/>
              <a:buChar char="–"/>
              <a:defRPr/>
            </a:lvl2pPr>
            <a:lvl3pPr marL="1371600" lvl="2" indent="-342900" algn="l">
              <a:lnSpc>
                <a:spcPct val="100000"/>
              </a:lnSpc>
              <a:spcBef>
                <a:spcPts val="360"/>
              </a:spcBef>
              <a:spcAft>
                <a:spcPts val="0"/>
              </a:spcAft>
              <a:buClr>
                <a:srgbClr val="4C9BDB"/>
              </a:buClr>
              <a:buSzPts val="1800"/>
              <a:buChar char="•"/>
              <a:defRPr/>
            </a:lvl3pPr>
            <a:lvl4pPr marL="1828800" lvl="3" indent="-342900" algn="l">
              <a:lnSpc>
                <a:spcPct val="100000"/>
              </a:lnSpc>
              <a:spcBef>
                <a:spcPts val="360"/>
              </a:spcBef>
              <a:spcAft>
                <a:spcPts val="0"/>
              </a:spcAft>
              <a:buClr>
                <a:srgbClr val="4C9BDB"/>
              </a:buClr>
              <a:buSzPts val="1800"/>
              <a:buChar char="–"/>
              <a:defRPr/>
            </a:lvl4pPr>
            <a:lvl5pPr marL="2286000" lvl="4" indent="-342900" algn="l">
              <a:lnSpc>
                <a:spcPct val="100000"/>
              </a:lnSpc>
              <a:spcBef>
                <a:spcPts val="360"/>
              </a:spcBef>
              <a:spcAft>
                <a:spcPts val="0"/>
              </a:spcAft>
              <a:buClr>
                <a:srgbClr val="4C9BDB"/>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2" name="Picture 1">
            <a:extLst>
              <a:ext uri="{FF2B5EF4-FFF2-40B4-BE49-F238E27FC236}">
                <a16:creationId xmlns:a16="http://schemas.microsoft.com/office/drawing/2014/main" id="{9DA10573-D382-0248-FEFF-F076DB8FE5A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7578" y="37578"/>
            <a:ext cx="1590805" cy="654896"/>
          </a:xfrm>
          <a:prstGeom prst="rect">
            <a:avLst/>
          </a:prstGeom>
        </p:spPr>
      </p:pic>
    </p:spTree>
    <p:extLst>
      <p:ext uri="{BB962C8B-B14F-4D97-AF65-F5344CB8AC3E}">
        <p14:creationId xmlns:p14="http://schemas.microsoft.com/office/powerpoint/2010/main" val="1990242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p>
            <a:fld id="{AB415F82-12FE-4B8B-B11F-736A56B5A9C2}" type="datetimeFigureOut">
              <a:rPr lang="en-US" smtClean="0"/>
              <a:t>2/10/2026</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CD102036-E1BA-428F-ACC0-8D0590755B43}" type="slidenum">
              <a:rPr lang="en-US" smtClean="0"/>
              <a:t>‹N›</a:t>
            </a:fld>
            <a:endParaRPr lang="en-US"/>
          </a:p>
        </p:txBody>
      </p:sp>
    </p:spTree>
    <p:extLst>
      <p:ext uri="{BB962C8B-B14F-4D97-AF65-F5344CB8AC3E}">
        <p14:creationId xmlns:p14="http://schemas.microsoft.com/office/powerpoint/2010/main" val="3449930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endParaRPr lang="en-US"/>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fld id="{AB415F82-12FE-4B8B-B11F-736A56B5A9C2}" type="datetimeFigureOut">
              <a:rPr lang="en-US" smtClean="0"/>
              <a:t>2/10/2026</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CD102036-E1BA-428F-ACC0-8D0590755B43}" type="slidenum">
              <a:rPr lang="en-US" smtClean="0"/>
              <a:t>‹N›</a:t>
            </a:fld>
            <a:endParaRPr lang="en-US"/>
          </a:p>
        </p:txBody>
      </p:sp>
    </p:spTree>
    <p:extLst>
      <p:ext uri="{BB962C8B-B14F-4D97-AF65-F5344CB8AC3E}">
        <p14:creationId xmlns:p14="http://schemas.microsoft.com/office/powerpoint/2010/main" val="4047702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4"/>
          <p:cNvSpPr>
            <a:spLocks noGrp="1"/>
          </p:cNvSpPr>
          <p:nvPr>
            <p:ph type="dt" sz="half" idx="10"/>
          </p:nvPr>
        </p:nvSpPr>
        <p:spPr/>
        <p:txBody>
          <a:bodyPr/>
          <a:lstStyle/>
          <a:p>
            <a:fld id="{AB415F82-12FE-4B8B-B11F-736A56B5A9C2}" type="datetimeFigureOut">
              <a:rPr lang="en-US" smtClean="0"/>
              <a:t>2/10/2026</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CD102036-E1BA-428F-ACC0-8D0590755B43}" type="slidenum">
              <a:rPr lang="en-US" smtClean="0"/>
              <a:t>‹N›</a:t>
            </a:fld>
            <a:endParaRPr lang="en-US"/>
          </a:p>
        </p:txBody>
      </p:sp>
    </p:spTree>
    <p:extLst>
      <p:ext uri="{BB962C8B-B14F-4D97-AF65-F5344CB8AC3E}">
        <p14:creationId xmlns:p14="http://schemas.microsoft.com/office/powerpoint/2010/main" val="3055763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endParaRPr lang="en-US"/>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Segnaposto data 6"/>
          <p:cNvSpPr>
            <a:spLocks noGrp="1"/>
          </p:cNvSpPr>
          <p:nvPr>
            <p:ph type="dt" sz="half" idx="10"/>
          </p:nvPr>
        </p:nvSpPr>
        <p:spPr/>
        <p:txBody>
          <a:bodyPr/>
          <a:lstStyle/>
          <a:p>
            <a:fld id="{AB415F82-12FE-4B8B-B11F-736A56B5A9C2}" type="datetimeFigureOut">
              <a:rPr lang="en-US" smtClean="0"/>
              <a:t>2/10/2026</a:t>
            </a:fld>
            <a:endParaRPr lang="en-US"/>
          </a:p>
        </p:txBody>
      </p:sp>
      <p:sp>
        <p:nvSpPr>
          <p:cNvPr id="8" name="Segnaposto piè di pagina 7"/>
          <p:cNvSpPr>
            <a:spLocks noGrp="1"/>
          </p:cNvSpPr>
          <p:nvPr>
            <p:ph type="ftr" sz="quarter" idx="11"/>
          </p:nvPr>
        </p:nvSpPr>
        <p:spPr/>
        <p:txBody>
          <a:bodyPr/>
          <a:lstStyle/>
          <a:p>
            <a:endParaRPr lang="en-US"/>
          </a:p>
        </p:txBody>
      </p:sp>
      <p:sp>
        <p:nvSpPr>
          <p:cNvPr id="9" name="Segnaposto numero diapositiva 8"/>
          <p:cNvSpPr>
            <a:spLocks noGrp="1"/>
          </p:cNvSpPr>
          <p:nvPr>
            <p:ph type="sldNum" sz="quarter" idx="12"/>
          </p:nvPr>
        </p:nvSpPr>
        <p:spPr/>
        <p:txBody>
          <a:bodyPr/>
          <a:lstStyle/>
          <a:p>
            <a:fld id="{CD102036-E1BA-428F-ACC0-8D0590755B43}" type="slidenum">
              <a:rPr lang="en-US" smtClean="0"/>
              <a:t>‹N›</a:t>
            </a:fld>
            <a:endParaRPr lang="en-US"/>
          </a:p>
        </p:txBody>
      </p:sp>
    </p:spTree>
    <p:extLst>
      <p:ext uri="{BB962C8B-B14F-4D97-AF65-F5344CB8AC3E}">
        <p14:creationId xmlns:p14="http://schemas.microsoft.com/office/powerpoint/2010/main" val="429272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data 2"/>
          <p:cNvSpPr>
            <a:spLocks noGrp="1"/>
          </p:cNvSpPr>
          <p:nvPr>
            <p:ph type="dt" sz="half" idx="10"/>
          </p:nvPr>
        </p:nvSpPr>
        <p:spPr/>
        <p:txBody>
          <a:bodyPr/>
          <a:lstStyle/>
          <a:p>
            <a:fld id="{AB415F82-12FE-4B8B-B11F-736A56B5A9C2}" type="datetimeFigureOut">
              <a:rPr lang="en-US" smtClean="0"/>
              <a:t>2/10/2026</a:t>
            </a:fld>
            <a:endParaRPr lang="en-US"/>
          </a:p>
        </p:txBody>
      </p:sp>
      <p:sp>
        <p:nvSpPr>
          <p:cNvPr id="4" name="Segnaposto piè di pagina 3"/>
          <p:cNvSpPr>
            <a:spLocks noGrp="1"/>
          </p:cNvSpPr>
          <p:nvPr>
            <p:ph type="ftr" sz="quarter" idx="11"/>
          </p:nvPr>
        </p:nvSpPr>
        <p:spPr/>
        <p:txBody>
          <a:bodyPr/>
          <a:lstStyle/>
          <a:p>
            <a:endParaRPr lang="en-US"/>
          </a:p>
        </p:txBody>
      </p:sp>
      <p:sp>
        <p:nvSpPr>
          <p:cNvPr id="5" name="Segnaposto numero diapositiva 4"/>
          <p:cNvSpPr>
            <a:spLocks noGrp="1"/>
          </p:cNvSpPr>
          <p:nvPr>
            <p:ph type="sldNum" sz="quarter" idx="12"/>
          </p:nvPr>
        </p:nvSpPr>
        <p:spPr/>
        <p:txBody>
          <a:bodyPr/>
          <a:lstStyle/>
          <a:p>
            <a:fld id="{CD102036-E1BA-428F-ACC0-8D0590755B43}" type="slidenum">
              <a:rPr lang="en-US" smtClean="0"/>
              <a:t>‹N›</a:t>
            </a:fld>
            <a:endParaRPr lang="en-US"/>
          </a:p>
        </p:txBody>
      </p:sp>
    </p:spTree>
    <p:extLst>
      <p:ext uri="{BB962C8B-B14F-4D97-AF65-F5344CB8AC3E}">
        <p14:creationId xmlns:p14="http://schemas.microsoft.com/office/powerpoint/2010/main" val="1009111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B415F82-12FE-4B8B-B11F-736A56B5A9C2}" type="datetimeFigureOut">
              <a:rPr lang="en-US" smtClean="0"/>
              <a:t>2/10/2026</a:t>
            </a:fld>
            <a:endParaRPr lang="en-US"/>
          </a:p>
        </p:txBody>
      </p:sp>
      <p:sp>
        <p:nvSpPr>
          <p:cNvPr id="3" name="Segnaposto piè di pagina 2"/>
          <p:cNvSpPr>
            <a:spLocks noGrp="1"/>
          </p:cNvSpPr>
          <p:nvPr>
            <p:ph type="ftr" sz="quarter" idx="11"/>
          </p:nvPr>
        </p:nvSpPr>
        <p:spPr/>
        <p:txBody>
          <a:bodyPr/>
          <a:lstStyle/>
          <a:p>
            <a:endParaRPr lang="en-US"/>
          </a:p>
        </p:txBody>
      </p:sp>
      <p:sp>
        <p:nvSpPr>
          <p:cNvPr id="4" name="Segnaposto numero diapositiva 3"/>
          <p:cNvSpPr>
            <a:spLocks noGrp="1"/>
          </p:cNvSpPr>
          <p:nvPr>
            <p:ph type="sldNum" sz="quarter" idx="12"/>
          </p:nvPr>
        </p:nvSpPr>
        <p:spPr/>
        <p:txBody>
          <a:bodyPr/>
          <a:lstStyle/>
          <a:p>
            <a:fld id="{CD102036-E1BA-428F-ACC0-8D0590755B43}" type="slidenum">
              <a:rPr lang="en-US" smtClean="0"/>
              <a:t>‹N›</a:t>
            </a:fld>
            <a:endParaRPr lang="en-US"/>
          </a:p>
        </p:txBody>
      </p:sp>
    </p:spTree>
    <p:extLst>
      <p:ext uri="{BB962C8B-B14F-4D97-AF65-F5344CB8AC3E}">
        <p14:creationId xmlns:p14="http://schemas.microsoft.com/office/powerpoint/2010/main" val="1587146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en-US"/>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AB415F82-12FE-4B8B-B11F-736A56B5A9C2}" type="datetimeFigureOut">
              <a:rPr lang="en-US" smtClean="0"/>
              <a:t>2/10/2026</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CD102036-E1BA-428F-ACC0-8D0590755B43}" type="slidenum">
              <a:rPr lang="en-US" smtClean="0"/>
              <a:t>‹N›</a:t>
            </a:fld>
            <a:endParaRPr lang="en-US"/>
          </a:p>
        </p:txBody>
      </p:sp>
    </p:spTree>
    <p:extLst>
      <p:ext uri="{BB962C8B-B14F-4D97-AF65-F5344CB8AC3E}">
        <p14:creationId xmlns:p14="http://schemas.microsoft.com/office/powerpoint/2010/main" val="955050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en-US"/>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AB415F82-12FE-4B8B-B11F-736A56B5A9C2}" type="datetimeFigureOut">
              <a:rPr lang="en-US" smtClean="0"/>
              <a:t>2/10/2026</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CD102036-E1BA-428F-ACC0-8D0590755B43}" type="slidenum">
              <a:rPr lang="en-US" smtClean="0"/>
              <a:t>‹N›</a:t>
            </a:fld>
            <a:endParaRPr lang="en-US"/>
          </a:p>
        </p:txBody>
      </p:sp>
    </p:spTree>
    <p:extLst>
      <p:ext uri="{BB962C8B-B14F-4D97-AF65-F5344CB8AC3E}">
        <p14:creationId xmlns:p14="http://schemas.microsoft.com/office/powerpoint/2010/main" val="589665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endParaRPr lang="en-US"/>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415F82-12FE-4B8B-B11F-736A56B5A9C2}" type="datetimeFigureOut">
              <a:rPr lang="en-US" smtClean="0"/>
              <a:t>2/10/2026</a:t>
            </a:fld>
            <a:endParaRPr lang="en-US"/>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102036-E1BA-428F-ACC0-8D0590755B43}" type="slidenum">
              <a:rPr lang="en-US" smtClean="0"/>
              <a:t>‹N›</a:t>
            </a:fld>
            <a:endParaRPr lang="en-US"/>
          </a:p>
        </p:txBody>
      </p:sp>
    </p:spTree>
    <p:extLst>
      <p:ext uri="{BB962C8B-B14F-4D97-AF65-F5344CB8AC3E}">
        <p14:creationId xmlns:p14="http://schemas.microsoft.com/office/powerpoint/2010/main" val="39839777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doi.org/10.5194/essd-15-2295-2023" TargetMode="External"/><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61.png"/><Relationship Id="rId5" Type="http://schemas.openxmlformats.org/officeDocument/2006/relationships/hyperlink" Target="http://www.globalcarbonproject.org/carbonbudget/" TargetMode="External"/><Relationship Id="rId4" Type="http://schemas.openxmlformats.org/officeDocument/2006/relationships/hyperlink" Target="https://doi.org/10.18160/GCP-2025"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539" y="214685"/>
            <a:ext cx="10178637" cy="6480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Текст 4"/>
          <p:cNvSpPr txBox="1">
            <a:spLocks/>
          </p:cNvSpPr>
          <p:nvPr/>
        </p:nvSpPr>
        <p:spPr bwMode="auto">
          <a:xfrm>
            <a:off x="3168651" y="5192714"/>
            <a:ext cx="5872163" cy="1136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IE" altLang="it-IT" dirty="0">
                <a:solidFill>
                  <a:schemeClr val="bg1"/>
                </a:solidFill>
              </a:rPr>
              <a:t>Gianfranco Bologna</a:t>
            </a:r>
          </a:p>
          <a:p>
            <a:pPr eaLnBrk="1" hangingPunct="1">
              <a:spcBef>
                <a:spcPct val="20000"/>
              </a:spcBef>
            </a:pPr>
            <a:r>
              <a:rPr lang="en-IE" altLang="it-IT" sz="1200" dirty="0" err="1">
                <a:solidFill>
                  <a:schemeClr val="bg1"/>
                </a:solidFill>
              </a:rPr>
              <a:t>Pres.On</a:t>
            </a:r>
            <a:r>
              <a:rPr lang="en-IE" altLang="it-IT" sz="1200" dirty="0">
                <a:solidFill>
                  <a:schemeClr val="bg1"/>
                </a:solidFill>
              </a:rPr>
              <a:t>. </a:t>
            </a:r>
            <a:r>
              <a:rPr lang="en-IE" altLang="it-IT" sz="1200" dirty="0" err="1">
                <a:solidFill>
                  <a:schemeClr val="bg1"/>
                </a:solidFill>
              </a:rPr>
              <a:t>Comunità</a:t>
            </a:r>
            <a:r>
              <a:rPr lang="en-IE" altLang="it-IT" sz="1200" dirty="0">
                <a:solidFill>
                  <a:schemeClr val="bg1"/>
                </a:solidFill>
              </a:rPr>
              <a:t> </a:t>
            </a:r>
            <a:r>
              <a:rPr lang="en-IE" altLang="it-IT" sz="1200" dirty="0" err="1">
                <a:solidFill>
                  <a:schemeClr val="bg1"/>
                </a:solidFill>
              </a:rPr>
              <a:t>Scientifica</a:t>
            </a:r>
            <a:r>
              <a:rPr lang="en-IE" altLang="it-IT" sz="1200" dirty="0">
                <a:solidFill>
                  <a:schemeClr val="bg1"/>
                </a:solidFill>
              </a:rPr>
              <a:t> WWF, Full member Club </a:t>
            </a:r>
          </a:p>
          <a:p>
            <a:pPr eaLnBrk="1" hangingPunct="1">
              <a:spcBef>
                <a:spcPct val="20000"/>
              </a:spcBef>
            </a:pPr>
            <a:r>
              <a:rPr lang="en-IE" altLang="it-IT" sz="1200" dirty="0">
                <a:solidFill>
                  <a:schemeClr val="bg1"/>
                </a:solidFill>
              </a:rPr>
              <a:t>of Rome, </a:t>
            </a:r>
            <a:r>
              <a:rPr lang="en-IE" altLang="it-IT" sz="1200" dirty="0" err="1">
                <a:solidFill>
                  <a:schemeClr val="bg1"/>
                </a:solidFill>
              </a:rPr>
              <a:t>Seg</a:t>
            </a:r>
            <a:r>
              <a:rPr lang="en-IE" altLang="it-IT" sz="1200" dirty="0">
                <a:solidFill>
                  <a:schemeClr val="bg1"/>
                </a:solidFill>
              </a:rPr>
              <a:t>. Gen. Fond. Aurelio Peccei</a:t>
            </a:r>
          </a:p>
        </p:txBody>
      </p:sp>
      <p:sp>
        <p:nvSpPr>
          <p:cNvPr id="3076" name="Заголовок 10"/>
          <p:cNvSpPr txBox="1">
            <a:spLocks/>
          </p:cNvSpPr>
          <p:nvPr/>
        </p:nvSpPr>
        <p:spPr bwMode="auto">
          <a:xfrm>
            <a:off x="3168650" y="4278314"/>
            <a:ext cx="640873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4000" dirty="0">
                <a:solidFill>
                  <a:srgbClr val="F68C50"/>
                </a:solidFill>
              </a:rPr>
              <a:t>Sostenibilità: quale futuro ?</a:t>
            </a:r>
            <a:endParaRPr lang="ru-RU" altLang="it-IT" sz="4000" dirty="0">
              <a:solidFill>
                <a:srgbClr val="F68C50"/>
              </a:solidFill>
            </a:endParaRPr>
          </a:p>
        </p:txBody>
      </p:sp>
      <p:cxnSp>
        <p:nvCxnSpPr>
          <p:cNvPr id="6" name="Straight Connector 5"/>
          <p:cNvCxnSpPr/>
          <p:nvPr/>
        </p:nvCxnSpPr>
        <p:spPr>
          <a:xfrm>
            <a:off x="3287714" y="4976813"/>
            <a:ext cx="5761037" cy="0"/>
          </a:xfrm>
          <a:prstGeom prst="line">
            <a:avLst/>
          </a:prstGeom>
          <a:ln w="19050">
            <a:solidFill>
              <a:srgbClr val="F68C50"/>
            </a:solidFill>
          </a:ln>
        </p:spPr>
        <p:style>
          <a:lnRef idx="1">
            <a:schemeClr val="accent1"/>
          </a:lnRef>
          <a:fillRef idx="0">
            <a:schemeClr val="accent1"/>
          </a:fillRef>
          <a:effectRef idx="0">
            <a:schemeClr val="accent1"/>
          </a:effectRef>
          <a:fontRef idx="minor">
            <a:schemeClr val="tx1"/>
          </a:fontRef>
        </p:style>
      </p:cxnSp>
      <p:sp>
        <p:nvSpPr>
          <p:cNvPr id="3078" name="Text Placeholder 2"/>
          <p:cNvSpPr>
            <a:spLocks noGrp="1"/>
          </p:cNvSpPr>
          <p:nvPr>
            <p:ph type="body" sz="quarter" idx="14"/>
          </p:nvPr>
        </p:nvSpPr>
        <p:spPr>
          <a:xfrm rot="16200000">
            <a:off x="8077995" y="4079082"/>
            <a:ext cx="4854575" cy="176213"/>
          </a:xfrm>
        </p:spPr>
        <p:txBody>
          <a:bodyPr>
            <a:normAutofit/>
          </a:bodyPr>
          <a:lstStyle/>
          <a:p>
            <a:pPr eaLnBrk="1" hangingPunct="1"/>
            <a:r>
              <a:rPr lang="fr-CH" altLang="it-IT"/>
              <a:t>© Bjorn Holland - Getty Images</a:t>
            </a:r>
            <a:endParaRPr lang="en-GB" altLang="it-IT"/>
          </a:p>
        </p:txBody>
      </p:sp>
    </p:spTree>
    <p:extLst>
      <p:ext uri="{BB962C8B-B14F-4D97-AF65-F5344CB8AC3E}">
        <p14:creationId xmlns:p14="http://schemas.microsoft.com/office/powerpoint/2010/main" val="24542432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797" t="37436" r="30953" b="13131"/>
          <a:stretch/>
        </p:blipFill>
        <p:spPr bwMode="auto">
          <a:xfrm>
            <a:off x="216816" y="1268361"/>
            <a:ext cx="5731700" cy="467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697" t="18614" r="33334" b="36274"/>
          <a:stretch/>
        </p:blipFill>
        <p:spPr bwMode="auto">
          <a:xfrm>
            <a:off x="6666271" y="1268361"/>
            <a:ext cx="4985258" cy="4424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4023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16994" t="25176" r="19896" b="8310"/>
          <a:stretch/>
        </p:blipFill>
        <p:spPr>
          <a:xfrm>
            <a:off x="0" y="1"/>
            <a:ext cx="12192000" cy="6858000"/>
          </a:xfrm>
          <a:prstGeom prst="rect">
            <a:avLst/>
          </a:prstGeom>
        </p:spPr>
      </p:pic>
    </p:spTree>
    <p:extLst>
      <p:ext uri="{BB962C8B-B14F-4D97-AF65-F5344CB8AC3E}">
        <p14:creationId xmlns:p14="http://schemas.microsoft.com/office/powerpoint/2010/main" val="1600790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i="1" dirty="0">
                <a:latin typeface="Calibri" panose="020F0502020204030204" pitchFamily="34" charset="0"/>
              </a:rPr>
              <a:t>             Disuguaglianza intollerabile</a:t>
            </a:r>
            <a:endParaRPr lang="en-US" b="1" i="1" dirty="0">
              <a:latin typeface="Calibri" panose="020F0502020204030204" pitchFamily="34" charset="0"/>
            </a:endParaRPr>
          </a:p>
        </p:txBody>
      </p:sp>
      <p:sp>
        <p:nvSpPr>
          <p:cNvPr id="3" name="Segnaposto contenuto 2"/>
          <p:cNvSpPr>
            <a:spLocks noGrp="1"/>
          </p:cNvSpPr>
          <p:nvPr>
            <p:ph idx="1"/>
          </p:nvPr>
        </p:nvSpPr>
        <p:spPr/>
        <p:txBody>
          <a:bodyPr>
            <a:normAutofit lnSpcReduction="10000"/>
          </a:bodyPr>
          <a:lstStyle/>
          <a:p>
            <a:r>
              <a:rPr lang="it-IT" sz="2600" b="1" i="1" dirty="0">
                <a:latin typeface="Calibri" panose="020F0502020204030204" pitchFamily="34" charset="0"/>
              </a:rPr>
              <a:t>La ricchezza collettiva dei miliardari del mondo lo scorso anno è aumentata di 2,5 trilioni di dollari, quasi equivalente alla ricchezza totale detenuta dalla metà più povera dell'umanità, ovvero 4,1 miliardi di persone.</a:t>
            </a:r>
          </a:p>
          <a:p>
            <a:r>
              <a:rPr lang="it-IT" sz="2600" b="1" i="1" dirty="0">
                <a:latin typeface="Calibri" panose="020F0502020204030204" pitchFamily="34" charset="0"/>
              </a:rPr>
              <a:t>Il numero dei miliardari ha superato per la prima volta quota 3.000 lo scorso anno, mentre il più ricco, </a:t>
            </a:r>
            <a:r>
              <a:rPr lang="it-IT" sz="2600" b="1" i="1" dirty="0" err="1">
                <a:latin typeface="Calibri" panose="020F0502020204030204" pitchFamily="34" charset="0"/>
              </a:rPr>
              <a:t>Elon</a:t>
            </a:r>
            <a:r>
              <a:rPr lang="it-IT" sz="2600" b="1" i="1" dirty="0">
                <a:latin typeface="Calibri" panose="020F0502020204030204" pitchFamily="34" charset="0"/>
              </a:rPr>
              <a:t> </a:t>
            </a:r>
            <a:r>
              <a:rPr lang="it-IT" sz="2600" b="1" i="1" dirty="0" err="1">
                <a:latin typeface="Calibri" panose="020F0502020204030204" pitchFamily="34" charset="0"/>
              </a:rPr>
              <a:t>Musk</a:t>
            </a:r>
            <a:r>
              <a:rPr lang="it-IT" sz="2600" b="1" i="1" dirty="0">
                <a:latin typeface="Calibri" panose="020F0502020204030204" pitchFamily="34" charset="0"/>
              </a:rPr>
              <a:t>, è stato il primo in assoluto a superare i 500 miliardi di dollari.</a:t>
            </a:r>
          </a:p>
          <a:p>
            <a:r>
              <a:rPr lang="it-IT" sz="2600" b="1" i="1" dirty="0">
                <a:latin typeface="Calibri" panose="020F0502020204030204" pitchFamily="34" charset="0"/>
              </a:rPr>
              <a:t>I miliardari hanno 4.000 volte più probabilità di ricoprire cariche politiche rispetto alla gente comune.</a:t>
            </a:r>
          </a:p>
          <a:p>
            <a:r>
              <a:rPr lang="it-IT" sz="2600" b="1" i="1" dirty="0">
                <a:latin typeface="Calibri" panose="020F0502020204030204" pitchFamily="34" charset="0"/>
              </a:rPr>
              <a:t>L'aumento di 2,5 trilioni di dollari della ricchezza dei miliardari raggiunto lo scorso anno sarebbe sufficiente per sradicare la povertà estrema 26 volte.</a:t>
            </a:r>
            <a:endParaRPr lang="en-US" sz="2600" b="1" i="1" dirty="0">
              <a:latin typeface="Calibri" panose="020F0502020204030204" pitchFamily="34" charset="0"/>
            </a:endParaRPr>
          </a:p>
        </p:txBody>
      </p:sp>
    </p:spTree>
    <p:extLst>
      <p:ext uri="{BB962C8B-B14F-4D97-AF65-F5344CB8AC3E}">
        <p14:creationId xmlns:p14="http://schemas.microsoft.com/office/powerpoint/2010/main" val="7225144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12304" t="17693" r="13338" b="9060"/>
          <a:stretch/>
        </p:blipFill>
        <p:spPr>
          <a:xfrm>
            <a:off x="365760" y="105103"/>
            <a:ext cx="11490960" cy="6671618"/>
          </a:xfrm>
          <a:prstGeom prst="rect">
            <a:avLst/>
          </a:prstGeom>
        </p:spPr>
      </p:pic>
    </p:spTree>
    <p:extLst>
      <p:ext uri="{BB962C8B-B14F-4D97-AF65-F5344CB8AC3E}">
        <p14:creationId xmlns:p14="http://schemas.microsoft.com/office/powerpoint/2010/main" val="13689552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6961" t="12236" r="13094" b="14091"/>
          <a:stretch/>
        </p:blipFill>
        <p:spPr>
          <a:xfrm>
            <a:off x="0" y="141402"/>
            <a:ext cx="12192000" cy="6645897"/>
          </a:xfrm>
          <a:prstGeom prst="rect">
            <a:avLst/>
          </a:prstGeom>
        </p:spPr>
      </p:pic>
    </p:spTree>
    <p:extLst>
      <p:ext uri="{BB962C8B-B14F-4D97-AF65-F5344CB8AC3E}">
        <p14:creationId xmlns:p14="http://schemas.microsoft.com/office/powerpoint/2010/main" val="42414979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01" t="16875" r="27931" b="20313"/>
          <a:stretch/>
        </p:blipFill>
        <p:spPr bwMode="auto">
          <a:xfrm>
            <a:off x="405353" y="1"/>
            <a:ext cx="1147241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68906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28050" t="34047" r="9315" b="12619"/>
          <a:stretch/>
        </p:blipFill>
        <p:spPr>
          <a:xfrm>
            <a:off x="1559496" y="764705"/>
            <a:ext cx="8424936" cy="3816424"/>
          </a:xfrm>
          <a:prstGeom prst="rect">
            <a:avLst/>
          </a:prstGeom>
        </p:spPr>
      </p:pic>
      <p:pic>
        <p:nvPicPr>
          <p:cNvPr id="3" name="Immagine 2"/>
          <p:cNvPicPr>
            <a:picLocks noChangeAspect="1"/>
          </p:cNvPicPr>
          <p:nvPr/>
        </p:nvPicPr>
        <p:blipFill rotWithShape="1">
          <a:blip r:embed="rId3"/>
          <a:srcRect l="28675" t="64762" r="15610" b="19762"/>
          <a:stretch/>
        </p:blipFill>
        <p:spPr>
          <a:xfrm>
            <a:off x="3143671" y="190831"/>
            <a:ext cx="4824537" cy="645881"/>
          </a:xfrm>
          <a:prstGeom prst="rect">
            <a:avLst/>
          </a:prstGeom>
        </p:spPr>
      </p:pic>
      <p:pic>
        <p:nvPicPr>
          <p:cNvPr id="4" name="Immagine 3"/>
          <p:cNvPicPr>
            <a:picLocks noChangeAspect="1"/>
          </p:cNvPicPr>
          <p:nvPr/>
        </p:nvPicPr>
        <p:blipFill rotWithShape="1">
          <a:blip r:embed="rId4"/>
          <a:srcRect l="26801" t="59977" r="10834" b="35635"/>
          <a:stretch/>
        </p:blipFill>
        <p:spPr>
          <a:xfrm>
            <a:off x="1559495" y="4725144"/>
            <a:ext cx="9508721" cy="576064"/>
          </a:xfrm>
          <a:prstGeom prst="rect">
            <a:avLst/>
          </a:prstGeom>
        </p:spPr>
      </p:pic>
      <p:pic>
        <p:nvPicPr>
          <p:cNvPr id="6" name="Immagine 5"/>
          <p:cNvPicPr>
            <a:picLocks noChangeAspect="1"/>
          </p:cNvPicPr>
          <p:nvPr/>
        </p:nvPicPr>
        <p:blipFill rotWithShape="1">
          <a:blip r:embed="rId5"/>
          <a:srcRect l="28344" t="29000" r="10231" b="25500"/>
          <a:stretch/>
        </p:blipFill>
        <p:spPr>
          <a:xfrm>
            <a:off x="3143670" y="5229200"/>
            <a:ext cx="4824538" cy="1628800"/>
          </a:xfrm>
          <a:prstGeom prst="rect">
            <a:avLst/>
          </a:prstGeom>
        </p:spPr>
      </p:pic>
    </p:spTree>
    <p:extLst>
      <p:ext uri="{BB962C8B-B14F-4D97-AF65-F5344CB8AC3E}">
        <p14:creationId xmlns:p14="http://schemas.microsoft.com/office/powerpoint/2010/main" val="40843232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Grp="1" noChangeArrowheads="1"/>
          </p:cNvSpPr>
          <p:nvPr>
            <p:ph type="title"/>
          </p:nvPr>
        </p:nvSpPr>
        <p:spPr bwMode="auto">
          <a:xfrm>
            <a:off x="1059274" y="259021"/>
            <a:ext cx="10016396" cy="5909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it-IT" sz="3600" b="1" i="1" dirty="0">
                <a:latin typeface="Arial"/>
                <a:cs typeface="Arial"/>
              </a:rPr>
              <a:t>Il diagramma di </a:t>
            </a:r>
            <a:r>
              <a:rPr lang="it-IT" sz="3600" b="1" i="1" dirty="0" err="1">
                <a:latin typeface="Arial"/>
                <a:cs typeface="Arial"/>
              </a:rPr>
              <a:t>Bretherton</a:t>
            </a:r>
            <a:r>
              <a:rPr lang="it-IT" sz="3600" b="1" i="1" dirty="0">
                <a:latin typeface="Arial"/>
                <a:cs typeface="Arial"/>
              </a:rPr>
              <a:t> del Sistema Terra</a:t>
            </a:r>
          </a:p>
        </p:txBody>
      </p:sp>
      <p:pic>
        <p:nvPicPr>
          <p:cNvPr id="7" name="Immagine 6" descr="Steffen_2020_Fig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9670" y="1316765"/>
            <a:ext cx="8889263" cy="5115520"/>
          </a:xfrm>
          <a:prstGeom prst="rect">
            <a:avLst/>
          </a:prstGeom>
        </p:spPr>
      </p:pic>
      <p:sp>
        <p:nvSpPr>
          <p:cNvPr id="8" name="CasellaDiTesto 7"/>
          <p:cNvSpPr txBox="1"/>
          <p:nvPr/>
        </p:nvSpPr>
        <p:spPr>
          <a:xfrm>
            <a:off x="291202" y="1069070"/>
            <a:ext cx="2976331" cy="5632311"/>
          </a:xfrm>
          <a:prstGeom prst="rect">
            <a:avLst/>
          </a:prstGeom>
          <a:noFill/>
        </p:spPr>
        <p:txBody>
          <a:bodyPr wrap="square" rtlCol="0">
            <a:spAutoFit/>
          </a:bodyPr>
          <a:lstStyle/>
          <a:p>
            <a:r>
              <a:rPr lang="it-IT" sz="2400" b="1" i="1" dirty="0">
                <a:latin typeface="Arial"/>
                <a:cs typeface="Arial"/>
              </a:rPr>
              <a:t>Si mettono in luce:</a:t>
            </a:r>
          </a:p>
          <a:p>
            <a:pPr marL="380990" indent="-380990">
              <a:buFontTx/>
              <a:buChar char="-"/>
            </a:pPr>
            <a:r>
              <a:rPr lang="it-IT" sz="2400" b="1" i="1" dirty="0">
                <a:latin typeface="Arial"/>
                <a:cs typeface="Arial"/>
              </a:rPr>
              <a:t>Le interazioni tra componenti</a:t>
            </a:r>
          </a:p>
          <a:p>
            <a:pPr marL="380990" indent="-380990">
              <a:buFontTx/>
              <a:buChar char="-"/>
            </a:pPr>
            <a:r>
              <a:rPr lang="it-IT" sz="2400" b="1" i="1" dirty="0">
                <a:latin typeface="Arial"/>
                <a:cs typeface="Arial"/>
              </a:rPr>
              <a:t>L’interazione tra processi invece dei processi isolati </a:t>
            </a:r>
          </a:p>
          <a:p>
            <a:pPr marL="380990" indent="-380990">
              <a:buFontTx/>
              <a:buChar char="-"/>
            </a:pPr>
            <a:r>
              <a:rPr lang="it-IT" sz="2400" b="1" i="1" dirty="0">
                <a:latin typeface="Arial"/>
                <a:cs typeface="Arial"/>
              </a:rPr>
              <a:t>Le osservazioni globali integrate e modelli di previsione</a:t>
            </a:r>
          </a:p>
          <a:p>
            <a:pPr marL="380990" indent="-380990">
              <a:buFontTx/>
              <a:buChar char="-"/>
            </a:pPr>
            <a:r>
              <a:rPr lang="it-IT" sz="2400" b="1" i="1" dirty="0">
                <a:latin typeface="Arial"/>
                <a:cs typeface="Arial"/>
              </a:rPr>
              <a:t>Il peso delle attività umane come forza di cambiamento</a:t>
            </a:r>
          </a:p>
        </p:txBody>
      </p:sp>
      <p:sp>
        <p:nvSpPr>
          <p:cNvPr id="5" name="CasellaDiTesto 4"/>
          <p:cNvSpPr txBox="1"/>
          <p:nvPr/>
        </p:nvSpPr>
        <p:spPr>
          <a:xfrm>
            <a:off x="5895510" y="6321797"/>
            <a:ext cx="5686895" cy="420564"/>
          </a:xfrm>
          <a:prstGeom prst="rect">
            <a:avLst/>
          </a:prstGeom>
          <a:noFill/>
        </p:spPr>
        <p:txBody>
          <a:bodyPr wrap="square" rtlCol="0">
            <a:spAutoFit/>
          </a:bodyPr>
          <a:lstStyle/>
          <a:p>
            <a:pPr algn="r"/>
            <a:r>
              <a:rPr lang="it-IT" sz="2133" i="1" dirty="0" err="1">
                <a:solidFill>
                  <a:srgbClr val="FF0000"/>
                </a:solidFill>
              </a:rPr>
              <a:t>Bretherton</a:t>
            </a:r>
            <a:r>
              <a:rPr lang="it-IT" sz="2133" i="1" dirty="0">
                <a:solidFill>
                  <a:srgbClr val="FF0000"/>
                </a:solidFill>
              </a:rPr>
              <a:t>, 1986 NASA</a:t>
            </a:r>
          </a:p>
        </p:txBody>
      </p:sp>
      <p:sp>
        <p:nvSpPr>
          <p:cNvPr id="2" name="Ovale 1"/>
          <p:cNvSpPr/>
          <p:nvPr/>
        </p:nvSpPr>
        <p:spPr>
          <a:xfrm>
            <a:off x="10512491" y="2276872"/>
            <a:ext cx="1642533" cy="3168352"/>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2400"/>
          </a:p>
        </p:txBody>
      </p:sp>
      <p:grpSp>
        <p:nvGrpSpPr>
          <p:cNvPr id="3" name="Gruppo 2"/>
          <p:cNvGrpSpPr/>
          <p:nvPr/>
        </p:nvGrpSpPr>
        <p:grpSpPr>
          <a:xfrm>
            <a:off x="3267533" y="1220755"/>
            <a:ext cx="8925295" cy="5564232"/>
            <a:chOff x="2450649" y="915566"/>
            <a:chExt cx="6693971" cy="4173174"/>
          </a:xfrm>
        </p:grpSpPr>
        <p:pic>
          <p:nvPicPr>
            <p:cNvPr id="9" name="Immagine 8" descr="Steffen_2020_Fig3.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0649" y="915566"/>
              <a:ext cx="6693971" cy="3857827"/>
            </a:xfrm>
            <a:prstGeom prst="rect">
              <a:avLst/>
            </a:prstGeom>
          </p:spPr>
        </p:pic>
        <p:sp>
          <p:nvSpPr>
            <p:cNvPr id="10" name="CasellaDiTesto 9"/>
            <p:cNvSpPr txBox="1"/>
            <p:nvPr/>
          </p:nvSpPr>
          <p:spPr>
            <a:xfrm>
              <a:off x="6300192" y="4803998"/>
              <a:ext cx="2788851" cy="284742"/>
            </a:xfrm>
            <a:prstGeom prst="rect">
              <a:avLst/>
            </a:prstGeom>
            <a:solidFill>
              <a:schemeClr val="bg1"/>
            </a:solidFill>
          </p:spPr>
          <p:txBody>
            <a:bodyPr wrap="square" lIns="91440" tIns="45720" rIns="91440" bIns="45720" rtlCol="0">
              <a:spAutoFit/>
            </a:bodyPr>
            <a:lstStyle/>
            <a:p>
              <a:r>
                <a:rPr lang="it-IT" sz="1867" i="1" dirty="0" err="1">
                  <a:solidFill>
                    <a:srgbClr val="FF0000"/>
                  </a:solidFill>
                </a:rPr>
                <a:t>Steffen</a:t>
              </a:r>
              <a:r>
                <a:rPr lang="it-IT" sz="1867" i="1" dirty="0">
                  <a:solidFill>
                    <a:srgbClr val="FF0000"/>
                  </a:solidFill>
                </a:rPr>
                <a:t> et al., 2020, Nature </a:t>
              </a:r>
              <a:r>
                <a:rPr lang="it-IT" sz="1867" i="1" dirty="0" err="1">
                  <a:solidFill>
                    <a:srgbClr val="FF0000"/>
                  </a:solidFill>
                </a:rPr>
                <a:t>Sust</a:t>
              </a:r>
              <a:endParaRPr lang="it-IT" sz="1867" i="1" dirty="0">
                <a:solidFill>
                  <a:srgbClr val="FF0000"/>
                </a:solidFill>
              </a:endParaRPr>
            </a:p>
          </p:txBody>
        </p:sp>
      </p:grpSp>
    </p:spTree>
    <p:extLst>
      <p:ext uri="{BB962C8B-B14F-4D97-AF65-F5344CB8AC3E}">
        <p14:creationId xmlns:p14="http://schemas.microsoft.com/office/powerpoint/2010/main" val="2397596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i="1" dirty="0"/>
              <a:t>                </a:t>
            </a:r>
            <a:r>
              <a:rPr lang="it-IT" sz="4800" b="1" i="1" dirty="0">
                <a:latin typeface="Calibri" panose="020F0502020204030204" pitchFamily="34" charset="0"/>
              </a:rPr>
              <a:t>Earth System Science </a:t>
            </a:r>
            <a:endParaRPr lang="en-US" sz="4800" b="1" i="1" dirty="0">
              <a:latin typeface="Calibri" panose="020F0502020204030204" pitchFamily="34" charset="0"/>
            </a:endParaRPr>
          </a:p>
        </p:txBody>
      </p:sp>
      <p:pic>
        <p:nvPicPr>
          <p:cNvPr id="5" name="Segnaposto contenuto 4"/>
          <p:cNvPicPr>
            <a:picLocks noGrp="1" noChangeAspect="1"/>
          </p:cNvPicPr>
          <p:nvPr>
            <p:ph sz="half" idx="1"/>
          </p:nvPr>
        </p:nvPicPr>
        <p:blipFill rotWithShape="1">
          <a:blip r:embed="rId2"/>
          <a:srcRect l="34309" t="23786" r="36688" b="5321"/>
          <a:stretch/>
        </p:blipFill>
        <p:spPr>
          <a:xfrm>
            <a:off x="1001864" y="1825625"/>
            <a:ext cx="3617844" cy="4351337"/>
          </a:xfrm>
          <a:prstGeom prst="rect">
            <a:avLst/>
          </a:prstGeom>
        </p:spPr>
      </p:pic>
      <p:sp>
        <p:nvSpPr>
          <p:cNvPr id="4" name="Segnaposto contenuto 3"/>
          <p:cNvSpPr>
            <a:spLocks noGrp="1"/>
          </p:cNvSpPr>
          <p:nvPr>
            <p:ph sz="half" idx="2"/>
          </p:nvPr>
        </p:nvSpPr>
        <p:spPr/>
        <p:txBody>
          <a:bodyPr>
            <a:normAutofit lnSpcReduction="10000"/>
          </a:bodyPr>
          <a:lstStyle/>
          <a:p>
            <a:r>
              <a:rPr lang="it-IT" sz="2600" b="1" i="1" dirty="0"/>
              <a:t>«…to </a:t>
            </a:r>
            <a:r>
              <a:rPr lang="it-IT" sz="2600" b="1" i="1" dirty="0" err="1"/>
              <a:t>obtain</a:t>
            </a:r>
            <a:r>
              <a:rPr lang="it-IT" sz="2600" b="1" i="1" dirty="0"/>
              <a:t> </a:t>
            </a:r>
            <a:r>
              <a:rPr lang="it-IT" sz="2600" b="1" i="1" dirty="0" err="1"/>
              <a:t>scientific</a:t>
            </a:r>
            <a:r>
              <a:rPr lang="it-IT" sz="2600" b="1" i="1" dirty="0"/>
              <a:t> </a:t>
            </a:r>
            <a:r>
              <a:rPr lang="it-IT" sz="2600" b="1" i="1" dirty="0" err="1"/>
              <a:t>understanding</a:t>
            </a:r>
            <a:r>
              <a:rPr lang="it-IT" sz="2600" b="1" i="1" dirty="0"/>
              <a:t> of the </a:t>
            </a:r>
            <a:r>
              <a:rPr lang="it-IT" sz="2600" b="1" i="1" dirty="0" err="1"/>
              <a:t>entire</a:t>
            </a:r>
            <a:r>
              <a:rPr lang="it-IT" sz="2600" b="1" i="1" dirty="0"/>
              <a:t> Earth </a:t>
            </a:r>
            <a:r>
              <a:rPr lang="it-IT" sz="2600" b="1" i="1" dirty="0" err="1"/>
              <a:t>system</a:t>
            </a:r>
            <a:r>
              <a:rPr lang="it-IT" sz="2600" b="1" i="1" dirty="0"/>
              <a:t> on a global scale by </a:t>
            </a:r>
            <a:r>
              <a:rPr lang="it-IT" sz="2600" b="1" i="1" dirty="0" err="1"/>
              <a:t>describing</a:t>
            </a:r>
            <a:r>
              <a:rPr lang="it-IT" sz="2600" b="1" i="1" dirty="0"/>
              <a:t> </a:t>
            </a:r>
            <a:r>
              <a:rPr lang="it-IT" sz="2600" b="1" i="1" dirty="0" err="1"/>
              <a:t>how</a:t>
            </a:r>
            <a:r>
              <a:rPr lang="it-IT" sz="2600" b="1" i="1" dirty="0"/>
              <a:t> </a:t>
            </a:r>
            <a:r>
              <a:rPr lang="it-IT" sz="2600" b="1" i="1" dirty="0" err="1"/>
              <a:t>its</a:t>
            </a:r>
            <a:r>
              <a:rPr lang="it-IT" sz="2600" b="1" i="1" dirty="0"/>
              <a:t> component </a:t>
            </a:r>
            <a:r>
              <a:rPr lang="it-IT" sz="2600" b="1" i="1" dirty="0" err="1"/>
              <a:t>parts</a:t>
            </a:r>
            <a:r>
              <a:rPr lang="it-IT" sz="2600" b="1" i="1" dirty="0"/>
              <a:t> and </a:t>
            </a:r>
            <a:r>
              <a:rPr lang="it-IT" sz="2600" b="1" i="1" dirty="0" err="1"/>
              <a:t>their</a:t>
            </a:r>
            <a:r>
              <a:rPr lang="it-IT" sz="2600" b="1" i="1" dirty="0"/>
              <a:t> </a:t>
            </a:r>
            <a:r>
              <a:rPr lang="it-IT" sz="2600" b="1" i="1" dirty="0" err="1"/>
              <a:t>interactions</a:t>
            </a:r>
            <a:r>
              <a:rPr lang="it-IT" sz="2600" b="1" i="1" dirty="0"/>
              <a:t> </a:t>
            </a:r>
            <a:r>
              <a:rPr lang="it-IT" sz="2600" b="1" i="1" dirty="0" err="1"/>
              <a:t>have</a:t>
            </a:r>
            <a:r>
              <a:rPr lang="it-IT" sz="2600" b="1" i="1" dirty="0"/>
              <a:t> </a:t>
            </a:r>
            <a:r>
              <a:rPr lang="it-IT" sz="2600" b="1" i="1" dirty="0" err="1"/>
              <a:t>evolved</a:t>
            </a:r>
            <a:r>
              <a:rPr lang="it-IT" sz="2600" b="1" i="1" dirty="0"/>
              <a:t>, </a:t>
            </a:r>
            <a:r>
              <a:rPr lang="it-IT" sz="2600" b="1" i="1" dirty="0" err="1"/>
              <a:t>how</a:t>
            </a:r>
            <a:r>
              <a:rPr lang="it-IT" sz="2600" b="1" i="1" dirty="0"/>
              <a:t> </a:t>
            </a:r>
            <a:r>
              <a:rPr lang="it-IT" sz="2600" b="1" i="1" dirty="0" err="1"/>
              <a:t>they</a:t>
            </a:r>
            <a:r>
              <a:rPr lang="it-IT" sz="2600" b="1" i="1" dirty="0"/>
              <a:t> </a:t>
            </a:r>
            <a:r>
              <a:rPr lang="it-IT" sz="2600" b="1" i="1" dirty="0" err="1"/>
              <a:t>function</a:t>
            </a:r>
            <a:r>
              <a:rPr lang="it-IT" sz="2600" b="1" i="1" dirty="0"/>
              <a:t>, and </a:t>
            </a:r>
            <a:r>
              <a:rPr lang="it-IT" sz="2600" b="1" i="1" dirty="0" err="1"/>
              <a:t>how</a:t>
            </a:r>
            <a:r>
              <a:rPr lang="it-IT" sz="2600" b="1" i="1" dirty="0"/>
              <a:t> </a:t>
            </a:r>
            <a:r>
              <a:rPr lang="it-IT" sz="2600" b="1" i="1" dirty="0" err="1"/>
              <a:t>they</a:t>
            </a:r>
            <a:r>
              <a:rPr lang="it-IT" sz="2600" b="1" i="1" dirty="0"/>
              <a:t> </a:t>
            </a:r>
            <a:r>
              <a:rPr lang="it-IT" sz="2600" b="1" i="1" dirty="0" err="1"/>
              <a:t>may</a:t>
            </a:r>
            <a:r>
              <a:rPr lang="it-IT" sz="2600" b="1" i="1" dirty="0"/>
              <a:t> </a:t>
            </a:r>
            <a:r>
              <a:rPr lang="it-IT" sz="2600" b="1" i="1" dirty="0" err="1"/>
              <a:t>expect</a:t>
            </a:r>
            <a:r>
              <a:rPr lang="it-IT" sz="2600" b="1" i="1" dirty="0"/>
              <a:t> to continue to evolve on </a:t>
            </a:r>
            <a:r>
              <a:rPr lang="it-IT" sz="2600" b="1" i="1" dirty="0" err="1"/>
              <a:t>all</a:t>
            </a:r>
            <a:r>
              <a:rPr lang="it-IT" sz="2600" b="1" i="1" dirty="0"/>
              <a:t> </a:t>
            </a:r>
            <a:r>
              <a:rPr lang="it-IT" sz="2600" b="1" i="1" dirty="0" err="1"/>
              <a:t>timescales</a:t>
            </a:r>
            <a:r>
              <a:rPr lang="it-IT" sz="2600" b="1" i="1" dirty="0"/>
              <a:t>.»</a:t>
            </a:r>
          </a:p>
          <a:p>
            <a:r>
              <a:rPr lang="it-IT" sz="3600" b="1" i="1" dirty="0" err="1"/>
              <a:t>Anthropocene</a:t>
            </a:r>
            <a:r>
              <a:rPr lang="it-IT" sz="3600" b="1" i="1" dirty="0"/>
              <a:t> </a:t>
            </a:r>
          </a:p>
          <a:p>
            <a:r>
              <a:rPr lang="it-IT" sz="3600" b="1" i="1" dirty="0" err="1"/>
              <a:t>Tipping</a:t>
            </a:r>
            <a:r>
              <a:rPr lang="it-IT" sz="3600" b="1" i="1" dirty="0"/>
              <a:t> Point </a:t>
            </a:r>
          </a:p>
          <a:p>
            <a:r>
              <a:rPr lang="it-IT" sz="3600" b="1" i="1" dirty="0" err="1"/>
              <a:t>Planetary</a:t>
            </a:r>
            <a:r>
              <a:rPr lang="it-IT" sz="3600" b="1" i="1" dirty="0"/>
              <a:t> </a:t>
            </a:r>
            <a:r>
              <a:rPr lang="it-IT" sz="3600" b="1" i="1" dirty="0" err="1"/>
              <a:t>Boundaries</a:t>
            </a:r>
            <a:endParaRPr lang="it-IT" sz="3600" b="1" i="1" dirty="0"/>
          </a:p>
          <a:p>
            <a:endParaRPr lang="it-IT" sz="3600" dirty="0"/>
          </a:p>
          <a:p>
            <a:pPr marL="0" indent="0">
              <a:buNone/>
            </a:pPr>
            <a:endParaRPr lang="en-US" dirty="0"/>
          </a:p>
        </p:txBody>
      </p:sp>
    </p:spTree>
    <p:extLst>
      <p:ext uri="{BB962C8B-B14F-4D97-AF65-F5344CB8AC3E}">
        <p14:creationId xmlns:p14="http://schemas.microsoft.com/office/powerpoint/2010/main" val="10516552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40772" t="18164" r="6649" b="20362"/>
          <a:stretch/>
        </p:blipFill>
        <p:spPr>
          <a:xfrm>
            <a:off x="193964" y="154004"/>
            <a:ext cx="11877963" cy="6542360"/>
          </a:xfrm>
          <a:prstGeom prst="rect">
            <a:avLst/>
          </a:prstGeom>
        </p:spPr>
      </p:pic>
    </p:spTree>
    <p:extLst>
      <p:ext uri="{BB962C8B-B14F-4D97-AF65-F5344CB8AC3E}">
        <p14:creationId xmlns:p14="http://schemas.microsoft.com/office/powerpoint/2010/main" val="3135715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10515600" cy="2131585"/>
          </a:xfrm>
        </p:spPr>
        <p:txBody>
          <a:bodyPr>
            <a:normAutofit fontScale="90000"/>
          </a:bodyPr>
          <a:lstStyle/>
          <a:p>
            <a:br>
              <a:rPr lang="it-IT" b="1" i="1" dirty="0"/>
            </a:br>
            <a:r>
              <a:rPr lang="it-IT" b="1" i="1" dirty="0"/>
              <a:t>              </a:t>
            </a:r>
            <a:r>
              <a:rPr lang="it-IT" sz="5300" b="1" i="1" dirty="0">
                <a:latin typeface="Claibri"/>
              </a:rPr>
              <a:t>The Limits to </a:t>
            </a:r>
            <a:r>
              <a:rPr lang="it-IT" sz="5300" b="1" i="1" dirty="0" err="1">
                <a:latin typeface="Claibri"/>
              </a:rPr>
              <a:t>Growth</a:t>
            </a:r>
            <a:br>
              <a:rPr lang="it-IT" sz="3500" b="1" i="1" dirty="0"/>
            </a:br>
            <a:r>
              <a:rPr lang="it-IT" sz="3500" b="1" i="1" dirty="0"/>
              <a:t>    </a:t>
            </a:r>
            <a:r>
              <a:rPr lang="it-IT" sz="3500" b="1" i="1" dirty="0">
                <a:latin typeface="Calibri" panose="020F0502020204030204" pitchFamily="34" charset="0"/>
              </a:rPr>
              <a:t>Non è possibile perseguire una crescita materiale e      quantitativa in un Pianeta dai limiti </a:t>
            </a:r>
            <a:r>
              <a:rPr lang="it-IT" sz="3500" b="1" i="1" dirty="0" err="1">
                <a:latin typeface="Calibri" panose="020F0502020204030204" pitchFamily="34" charset="0"/>
              </a:rPr>
              <a:t>biogeofisici</a:t>
            </a:r>
            <a:r>
              <a:rPr lang="it-IT" sz="3500" b="1" i="1" dirty="0">
                <a:latin typeface="Calibri" panose="020F0502020204030204" pitchFamily="34" charset="0"/>
              </a:rPr>
              <a:t> definiti </a:t>
            </a:r>
            <a:endParaRPr lang="en-US" sz="3500" b="1" i="1" dirty="0">
              <a:latin typeface="Calibri" panose="020F0502020204030204" pitchFamily="34" charset="0"/>
            </a:endParaRPr>
          </a:p>
        </p:txBody>
      </p:sp>
      <p:pic>
        <p:nvPicPr>
          <p:cNvPr id="4" name="Picture 3"/>
          <p:cNvPicPr>
            <a:picLocks noGrp="1" noChangeAspect="1" noChangeArrowheads="1"/>
          </p:cNvPicPr>
          <p:nvPr>
            <p:ph idx="1"/>
          </p:nvPr>
        </p:nvPicPr>
        <p:blipFill>
          <a:blip r:embed="rId2" cstate="print"/>
          <a:srcRect r="59766"/>
          <a:stretch>
            <a:fillRect/>
          </a:stretch>
        </p:blipFill>
        <p:spPr bwMode="auto">
          <a:xfrm>
            <a:off x="779229" y="2782957"/>
            <a:ext cx="2623929" cy="4075042"/>
          </a:xfrm>
          <a:prstGeom prst="rect">
            <a:avLst/>
          </a:prstGeom>
          <a:noFill/>
          <a:ln w="9525">
            <a:noFill/>
            <a:miter lim="800000"/>
            <a:headEnd/>
            <a:tailEnd/>
          </a:ln>
        </p:spPr>
      </p:pic>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733" t="12302" r="14438" b="6250"/>
          <a:stretch/>
        </p:blipFill>
        <p:spPr bwMode="auto">
          <a:xfrm>
            <a:off x="3562184" y="2846567"/>
            <a:ext cx="4818491" cy="4011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cstate="print"/>
          <a:srcRect l="51297" t="7738" r="3954" b="9326"/>
          <a:stretch>
            <a:fillRect/>
          </a:stretch>
        </p:blipFill>
        <p:spPr bwMode="auto">
          <a:xfrm>
            <a:off x="8746435" y="3029447"/>
            <a:ext cx="3268198" cy="3498574"/>
          </a:xfrm>
          <a:prstGeom prst="rect">
            <a:avLst/>
          </a:prstGeom>
          <a:noFill/>
          <a:ln w="9525">
            <a:noFill/>
            <a:miter lim="800000"/>
            <a:headEnd/>
            <a:tailEnd/>
          </a:ln>
        </p:spPr>
      </p:pic>
    </p:spTree>
    <p:extLst>
      <p:ext uri="{BB962C8B-B14F-4D97-AF65-F5344CB8AC3E}">
        <p14:creationId xmlns:p14="http://schemas.microsoft.com/office/powerpoint/2010/main" val="36186503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                   </a:t>
            </a:r>
            <a:r>
              <a:rPr lang="it-IT" b="1" i="1" dirty="0">
                <a:latin typeface="Calibri" panose="020F0502020204030204" pitchFamily="34" charset="0"/>
              </a:rPr>
              <a:t>Il tempo della Terra </a:t>
            </a:r>
            <a:endParaRPr lang="en-US" b="1" i="1" dirty="0">
              <a:latin typeface="Calibri" panose="020F0502020204030204" pitchFamily="34" charset="0"/>
            </a:endParaRPr>
          </a:p>
        </p:txBody>
      </p:sp>
      <p:sp>
        <p:nvSpPr>
          <p:cNvPr id="3" name="Segnaposto contenuto 2"/>
          <p:cNvSpPr>
            <a:spLocks noGrp="1"/>
          </p:cNvSpPr>
          <p:nvPr>
            <p:ph idx="1"/>
          </p:nvPr>
        </p:nvSpPr>
        <p:spPr>
          <a:xfrm>
            <a:off x="838200" y="1489435"/>
            <a:ext cx="10515600" cy="4687528"/>
          </a:xfrm>
        </p:spPr>
        <p:txBody>
          <a:bodyPr/>
          <a:lstStyle/>
          <a:p>
            <a:r>
              <a:rPr lang="it-IT" b="1" i="1" dirty="0">
                <a:latin typeface="Calibri" panose="020F0502020204030204" pitchFamily="34" charset="0"/>
              </a:rPr>
              <a:t>«Come specie abbiamo un’infantile indifferenza e una parziale incredulità riguardo al tempo precedente alla nostra comparsa sulla Terra. […] Siamo quindi sia intemperanti che </a:t>
            </a:r>
            <a:r>
              <a:rPr lang="it-IT" b="1" i="1" dirty="0" err="1">
                <a:latin typeface="Calibri" panose="020F0502020204030204" pitchFamily="34" charset="0"/>
              </a:rPr>
              <a:t>intemporanti</a:t>
            </a:r>
            <a:r>
              <a:rPr lang="it-IT" b="1" i="1" dirty="0">
                <a:latin typeface="Calibri" panose="020F0502020204030204" pitchFamily="34" charset="0"/>
              </a:rPr>
              <a:t>: analfabeti del tempo. […] Questa ignoranza della storia planetaria mina qualsiasi nostra ambizione di modernità.»</a:t>
            </a:r>
            <a:endParaRPr lang="en-US" b="1" i="1" dirty="0">
              <a:latin typeface="Calibri" panose="020F0502020204030204" pitchFamily="34" charset="0"/>
            </a:endParaRPr>
          </a:p>
        </p:txBody>
      </p:sp>
      <p:pic>
        <p:nvPicPr>
          <p:cNvPr id="4" name="Immagine 3"/>
          <p:cNvPicPr>
            <a:picLocks noChangeAspect="1"/>
          </p:cNvPicPr>
          <p:nvPr/>
        </p:nvPicPr>
        <p:blipFill rotWithShape="1">
          <a:blip r:embed="rId2"/>
          <a:srcRect l="37247" t="23175" r="39807" b="9365"/>
          <a:stretch/>
        </p:blipFill>
        <p:spPr>
          <a:xfrm>
            <a:off x="1383527" y="3888187"/>
            <a:ext cx="1987826" cy="2711395"/>
          </a:xfrm>
          <a:prstGeom prst="rect">
            <a:avLst/>
          </a:prstGeom>
        </p:spPr>
      </p:pic>
      <p:pic>
        <p:nvPicPr>
          <p:cNvPr id="1026" name="Picture 2" descr="https://encrypted-tbn0.gstatic.com/images?q=tbn:ANd9GcSz7uLBs3Tr953EZ4DQRExca4GyXqVzg2QO4IZ-yNlo9MAT3Hwp9L7_8Bec2z5A1ybLDO8&amp;usqp=CA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6333" y="3745064"/>
            <a:ext cx="2242267" cy="2957886"/>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p:cNvPicPr>
            <a:picLocks noChangeAspect="1"/>
          </p:cNvPicPr>
          <p:nvPr/>
        </p:nvPicPr>
        <p:blipFill rotWithShape="1">
          <a:blip r:embed="rId4"/>
          <a:srcRect l="18229" t="26586" r="58378" b="11112"/>
          <a:stretch/>
        </p:blipFill>
        <p:spPr>
          <a:xfrm>
            <a:off x="4882100" y="3888187"/>
            <a:ext cx="2099145" cy="2711396"/>
          </a:xfrm>
          <a:prstGeom prst="rect">
            <a:avLst/>
          </a:prstGeom>
        </p:spPr>
      </p:pic>
    </p:spTree>
    <p:extLst>
      <p:ext uri="{BB962C8B-B14F-4D97-AF65-F5344CB8AC3E}">
        <p14:creationId xmlns:p14="http://schemas.microsoft.com/office/powerpoint/2010/main" val="37614274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i="1" dirty="0">
                <a:latin typeface="Calibri" panose="020F0502020204030204" pitchFamily="34" charset="0"/>
              </a:rPr>
              <a:t>                      </a:t>
            </a:r>
            <a:endParaRPr lang="en-US" b="1" i="1" dirty="0">
              <a:latin typeface="Calibri" panose="020F0502020204030204" pitchFamily="34" charset="0"/>
            </a:endParaRPr>
          </a:p>
        </p:txBody>
      </p:sp>
      <p:sp>
        <p:nvSpPr>
          <p:cNvPr id="3" name="Segnaposto contenuto 2"/>
          <p:cNvSpPr>
            <a:spLocks noGrp="1"/>
          </p:cNvSpPr>
          <p:nvPr>
            <p:ph sz="half" idx="1"/>
          </p:nvPr>
        </p:nvSpPr>
        <p:spPr/>
        <p:txBody>
          <a:bodyPr>
            <a:normAutofit fontScale="92500" lnSpcReduction="10000"/>
          </a:bodyPr>
          <a:lstStyle/>
          <a:p>
            <a:r>
              <a:rPr lang="it-IT" dirty="0"/>
              <a:t> </a:t>
            </a:r>
            <a:endParaRPr lang="en-US" dirty="0"/>
          </a:p>
        </p:txBody>
      </p:sp>
      <p:sp>
        <p:nvSpPr>
          <p:cNvPr id="4" name="Segnaposto contenuto 3"/>
          <p:cNvSpPr>
            <a:spLocks noGrp="1"/>
          </p:cNvSpPr>
          <p:nvPr>
            <p:ph sz="half" idx="2"/>
          </p:nvPr>
        </p:nvSpPr>
        <p:spPr>
          <a:xfrm>
            <a:off x="5740924" y="443060"/>
            <a:ext cx="5612876" cy="6297105"/>
          </a:xfrm>
        </p:spPr>
        <p:txBody>
          <a:bodyPr>
            <a:normAutofit fontScale="92500" lnSpcReduction="10000"/>
          </a:bodyPr>
          <a:lstStyle/>
          <a:p>
            <a:r>
              <a:rPr lang="it-IT" b="1" i="1" dirty="0">
                <a:latin typeface="Carattere"/>
              </a:rPr>
              <a:t>«…non si può descrivere in modo adeguato nessun sistema complesso, non lineare, semplicemente dividendolo in sottosistemi […] se quei sottosistemi vengono studiati separatamente, anche se con grande cura, i risultati ottenuti non forniscono nel loro insieme un quadro utile della totalità. C’è una profonda verità nel vecchio adagio: «Il tutto è più della somma delle parti».</a:t>
            </a:r>
          </a:p>
          <a:p>
            <a:endParaRPr lang="it-IT" b="1" i="1" dirty="0">
              <a:latin typeface="Carattere"/>
            </a:endParaRPr>
          </a:p>
          <a:p>
            <a:r>
              <a:rPr lang="it-IT" b="1" i="1" dirty="0">
                <a:latin typeface="Carattere"/>
              </a:rPr>
              <a:t>Murray </a:t>
            </a:r>
            <a:r>
              <a:rPr lang="it-IT" b="1" i="1" dirty="0" err="1">
                <a:latin typeface="Carattere"/>
              </a:rPr>
              <a:t>Gell</a:t>
            </a:r>
            <a:r>
              <a:rPr lang="it-IT" b="1" i="1" dirty="0">
                <a:latin typeface="Carattere"/>
              </a:rPr>
              <a:t>-Mann, 1994,The Quark and the Jaguar, Freeman &amp; Company.</a:t>
            </a:r>
          </a:p>
          <a:p>
            <a:endParaRPr lang="en-US" b="1" i="1" dirty="0">
              <a:latin typeface="Carattere"/>
            </a:endParaRPr>
          </a:p>
        </p:txBody>
      </p:sp>
      <p:pic>
        <p:nvPicPr>
          <p:cNvPr id="5" name="Immagine 4"/>
          <p:cNvPicPr>
            <a:picLocks noChangeAspect="1"/>
          </p:cNvPicPr>
          <p:nvPr/>
        </p:nvPicPr>
        <p:blipFill rotWithShape="1">
          <a:blip r:embed="rId2"/>
          <a:srcRect l="34559" t="34065" r="43066" b="16146"/>
          <a:stretch/>
        </p:blipFill>
        <p:spPr>
          <a:xfrm>
            <a:off x="914400" y="641023"/>
            <a:ext cx="3912124" cy="4666268"/>
          </a:xfrm>
          <a:prstGeom prst="rect">
            <a:avLst/>
          </a:prstGeom>
        </p:spPr>
      </p:pic>
    </p:spTree>
    <p:extLst>
      <p:ext uri="{BB962C8B-B14F-4D97-AF65-F5344CB8AC3E}">
        <p14:creationId xmlns:p14="http://schemas.microsoft.com/office/powerpoint/2010/main" val="31559131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i="1" dirty="0"/>
              <a:t>                          </a:t>
            </a:r>
            <a:endParaRPr lang="en-US" b="1" i="1" dirty="0"/>
          </a:p>
        </p:txBody>
      </p:sp>
      <p:sp>
        <p:nvSpPr>
          <p:cNvPr id="4" name="Segnaposto contenuto 3"/>
          <p:cNvSpPr>
            <a:spLocks noGrp="1"/>
          </p:cNvSpPr>
          <p:nvPr>
            <p:ph sz="half" idx="2"/>
          </p:nvPr>
        </p:nvSpPr>
        <p:spPr>
          <a:xfrm>
            <a:off x="6172200" y="669303"/>
            <a:ext cx="5181600" cy="5507660"/>
          </a:xfrm>
        </p:spPr>
        <p:txBody>
          <a:bodyPr>
            <a:normAutofit fontScale="92500" lnSpcReduction="20000"/>
          </a:bodyPr>
          <a:lstStyle/>
          <a:p>
            <a:pPr marL="0" indent="0">
              <a:buNone/>
            </a:pPr>
            <a:r>
              <a:rPr lang="it-IT" dirty="0"/>
              <a:t>“</a:t>
            </a:r>
            <a:r>
              <a:rPr lang="it-IT" b="1" i="1" dirty="0"/>
              <a:t>La biosfera non ci appartiene, siamo noi che apparteniamo alla biosfera. Gli organismi in mezzo ai quali viviamo questa magnifica profusione di vita, sono il prodotto di 3,8 miliardi di anni di evoluzione per selezione naturale. </a:t>
            </a:r>
          </a:p>
          <a:p>
            <a:pPr marL="0" indent="0">
              <a:buNone/>
            </a:pPr>
            <a:r>
              <a:rPr lang="it-IT" b="1" i="1" dirty="0"/>
              <a:t>Noi siamo uno dei suoi prodotti attuali, arrivati come fortunata specie di primati del Vecchio Mondo. </a:t>
            </a:r>
          </a:p>
          <a:p>
            <a:pPr marL="0" indent="0">
              <a:buNone/>
            </a:pPr>
            <a:r>
              <a:rPr lang="it-IT" b="1" i="1" dirty="0"/>
              <a:t>E alla scala geologica tutto ciò è accaduto soltanto un istante fa. </a:t>
            </a:r>
          </a:p>
          <a:p>
            <a:pPr marL="0" indent="0">
              <a:buNone/>
            </a:pPr>
            <a:r>
              <a:rPr lang="it-IT" b="1" i="1" dirty="0"/>
              <a:t>La fisiologia e la mente umane sono adattate alla vita nella biosfera, che abbiamo appena iniziato a comprendere</a:t>
            </a:r>
            <a:r>
              <a:rPr lang="en-US" b="1" i="1" dirty="0"/>
              <a:t>.”</a:t>
            </a:r>
          </a:p>
        </p:txBody>
      </p:sp>
      <p:pic>
        <p:nvPicPr>
          <p:cNvPr id="5" name="Picture 2"/>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11364" t="41415" r="48701" b="20057"/>
          <a:stretch/>
        </p:blipFill>
        <p:spPr bwMode="auto">
          <a:xfrm>
            <a:off x="631596" y="365125"/>
            <a:ext cx="4430598" cy="3103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3" cstate="print"/>
          <a:srcRect l="36328" t="23958" r="36328" b="21355"/>
          <a:stretch>
            <a:fillRect/>
          </a:stretch>
        </p:blipFill>
        <p:spPr bwMode="auto">
          <a:xfrm>
            <a:off x="517237" y="4175393"/>
            <a:ext cx="1852252" cy="2379643"/>
          </a:xfrm>
          <a:prstGeom prst="rect">
            <a:avLst/>
          </a:prstGeom>
          <a:noFill/>
          <a:ln w="9525">
            <a:noFill/>
            <a:miter lim="800000"/>
            <a:headEnd/>
            <a:tailEnd/>
          </a:ln>
        </p:spPr>
      </p:pic>
      <p:pic>
        <p:nvPicPr>
          <p:cNvPr id="3" name="Immagine 2"/>
          <p:cNvPicPr>
            <a:picLocks noChangeAspect="1"/>
          </p:cNvPicPr>
          <p:nvPr/>
        </p:nvPicPr>
        <p:blipFill rotWithShape="1">
          <a:blip r:embed="rId4"/>
          <a:srcRect l="26720" t="26959" r="51280" b="16994"/>
          <a:stretch/>
        </p:blipFill>
        <p:spPr>
          <a:xfrm>
            <a:off x="3404212" y="4175393"/>
            <a:ext cx="2026529" cy="2379643"/>
          </a:xfrm>
          <a:prstGeom prst="rect">
            <a:avLst/>
          </a:prstGeom>
        </p:spPr>
      </p:pic>
    </p:spTree>
    <p:extLst>
      <p:ext uri="{BB962C8B-B14F-4D97-AF65-F5344CB8AC3E}">
        <p14:creationId xmlns:p14="http://schemas.microsoft.com/office/powerpoint/2010/main" val="9219592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l="781" t="30312" r="76367" b="34064"/>
          <a:stretch>
            <a:fillRect/>
          </a:stretch>
        </p:blipFill>
        <p:spPr bwMode="auto">
          <a:xfrm>
            <a:off x="314632" y="4143376"/>
            <a:ext cx="2969342"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l="6055" t="20937" r="47656" b="9686"/>
          <a:stretch>
            <a:fillRect/>
          </a:stretch>
        </p:blipFill>
        <p:spPr bwMode="auto">
          <a:xfrm>
            <a:off x="8632723" y="4071938"/>
            <a:ext cx="3087328"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rotWithShape="1">
          <a:blip r:embed="rId4"/>
          <a:srcRect l="1029" t="17723" r="9146" b="10413"/>
          <a:stretch/>
        </p:blipFill>
        <p:spPr>
          <a:xfrm>
            <a:off x="1819373" y="0"/>
            <a:ext cx="8408709" cy="3913239"/>
          </a:xfrm>
          <a:prstGeom prst="rect">
            <a:avLst/>
          </a:prstGeom>
        </p:spPr>
      </p:pic>
      <p:pic>
        <p:nvPicPr>
          <p:cNvPr id="4" name="Immagine 3"/>
          <p:cNvPicPr>
            <a:picLocks noChangeAspect="1"/>
          </p:cNvPicPr>
          <p:nvPr/>
        </p:nvPicPr>
        <p:blipFill rotWithShape="1">
          <a:blip r:embed="rId5"/>
          <a:srcRect l="10060" t="42665" r="68653" b="17866"/>
          <a:stretch/>
        </p:blipFill>
        <p:spPr>
          <a:xfrm>
            <a:off x="4699819" y="4143376"/>
            <a:ext cx="2674376" cy="2591721"/>
          </a:xfrm>
          <a:prstGeom prst="rect">
            <a:avLst/>
          </a:prstGeom>
        </p:spPr>
      </p:pic>
    </p:spTree>
    <p:extLst>
      <p:ext uri="{BB962C8B-B14F-4D97-AF65-F5344CB8AC3E}">
        <p14:creationId xmlns:p14="http://schemas.microsoft.com/office/powerpoint/2010/main" val="3589570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i="1" dirty="0">
                <a:latin typeface="Calibri" panose="020F0502020204030204" pitchFamily="34" charset="0"/>
              </a:rPr>
              <a:t>            International Science </a:t>
            </a:r>
            <a:r>
              <a:rPr lang="it-IT" b="1" i="1" dirty="0" err="1">
                <a:latin typeface="Calibri" panose="020F0502020204030204" pitchFamily="34" charset="0"/>
              </a:rPr>
              <a:t>Council</a:t>
            </a:r>
            <a:r>
              <a:rPr lang="it-IT" b="1" i="1" dirty="0">
                <a:latin typeface="Calibri" panose="020F0502020204030204" pitchFamily="34" charset="0"/>
              </a:rPr>
              <a:t> </a:t>
            </a:r>
            <a:endParaRPr lang="en-US" b="1" i="1" dirty="0">
              <a:latin typeface="Calibri" panose="020F0502020204030204" pitchFamily="34" charset="0"/>
            </a:endParaRPr>
          </a:p>
        </p:txBody>
      </p:sp>
      <p:sp>
        <p:nvSpPr>
          <p:cNvPr id="4" name="Segnaposto contenuto 3"/>
          <p:cNvSpPr>
            <a:spLocks noGrp="1"/>
          </p:cNvSpPr>
          <p:nvPr>
            <p:ph sz="half" idx="2"/>
          </p:nvPr>
        </p:nvSpPr>
        <p:spPr/>
        <p:txBody>
          <a:bodyPr>
            <a:normAutofit/>
          </a:bodyPr>
          <a:lstStyle/>
          <a:p>
            <a:pPr marL="0" indent="0">
              <a:buNone/>
            </a:pPr>
            <a:r>
              <a:rPr lang="it-IT" b="1" i="1" dirty="0">
                <a:latin typeface="Calibri" panose="020F0502020204030204" pitchFamily="34" charset="0"/>
              </a:rPr>
              <a:t>International </a:t>
            </a:r>
            <a:r>
              <a:rPr lang="it-IT" b="1" i="1" dirty="0" err="1">
                <a:latin typeface="Calibri" panose="020F0502020204030204" pitchFamily="34" charset="0"/>
              </a:rPr>
              <a:t>Council</a:t>
            </a:r>
            <a:r>
              <a:rPr lang="it-IT" b="1" i="1" dirty="0">
                <a:latin typeface="Calibri" panose="020F0502020204030204" pitchFamily="34" charset="0"/>
              </a:rPr>
              <a:t> of </a:t>
            </a:r>
            <a:r>
              <a:rPr lang="it-IT" b="1" i="1" dirty="0" err="1">
                <a:latin typeface="Calibri" panose="020F0502020204030204" pitchFamily="34" charset="0"/>
              </a:rPr>
              <a:t>Scientific</a:t>
            </a:r>
            <a:r>
              <a:rPr lang="it-IT" b="1" i="1" dirty="0">
                <a:latin typeface="Calibri" panose="020F0502020204030204" pitchFamily="34" charset="0"/>
              </a:rPr>
              <a:t> </a:t>
            </a:r>
            <a:r>
              <a:rPr lang="it-IT" b="1" i="1" dirty="0" err="1">
                <a:latin typeface="Calibri" panose="020F0502020204030204" pitchFamily="34" charset="0"/>
              </a:rPr>
              <a:t>Unions</a:t>
            </a:r>
            <a:r>
              <a:rPr lang="it-IT" b="1" i="1" dirty="0">
                <a:latin typeface="Calibri" panose="020F0502020204030204" pitchFamily="34" charset="0"/>
              </a:rPr>
              <a:t> (ICSU), 1931</a:t>
            </a:r>
          </a:p>
          <a:p>
            <a:pPr marL="0" indent="0">
              <a:buNone/>
            </a:pPr>
            <a:r>
              <a:rPr lang="it-IT" b="1" i="1" dirty="0">
                <a:latin typeface="Calibri" panose="020F0502020204030204" pitchFamily="34" charset="0"/>
              </a:rPr>
              <a:t>International Social </a:t>
            </a:r>
            <a:r>
              <a:rPr lang="it-IT" b="1" i="1" dirty="0" err="1">
                <a:latin typeface="Calibri" panose="020F0502020204030204" pitchFamily="34" charset="0"/>
              </a:rPr>
              <a:t>Sciences</a:t>
            </a:r>
            <a:r>
              <a:rPr lang="it-IT" b="1" i="1" dirty="0">
                <a:latin typeface="Calibri" panose="020F0502020204030204" pitchFamily="34" charset="0"/>
              </a:rPr>
              <a:t> </a:t>
            </a:r>
            <a:r>
              <a:rPr lang="it-IT" b="1" i="1" dirty="0" err="1">
                <a:latin typeface="Calibri" panose="020F0502020204030204" pitchFamily="34" charset="0"/>
              </a:rPr>
              <a:t>Council</a:t>
            </a:r>
            <a:r>
              <a:rPr lang="it-IT" b="1" i="1" dirty="0">
                <a:latin typeface="Calibri" panose="020F0502020204030204" pitchFamily="34" charset="0"/>
              </a:rPr>
              <a:t> (ISSC), 1952</a:t>
            </a:r>
          </a:p>
          <a:p>
            <a:endParaRPr lang="it-IT" b="1" i="1" dirty="0">
              <a:latin typeface="Calibri" panose="020F0502020204030204" pitchFamily="34" charset="0"/>
            </a:endParaRPr>
          </a:p>
          <a:p>
            <a:pPr marL="0" indent="0">
              <a:buNone/>
            </a:pPr>
            <a:endParaRPr lang="it-IT" sz="3400" b="1" i="1" dirty="0">
              <a:latin typeface="Calibri" panose="020F0502020204030204" pitchFamily="34" charset="0"/>
            </a:endParaRPr>
          </a:p>
          <a:p>
            <a:pPr marL="0" indent="0">
              <a:buNone/>
            </a:pPr>
            <a:r>
              <a:rPr lang="it-IT" sz="3400" b="1" i="1" dirty="0">
                <a:latin typeface="Calibri" panose="020F0502020204030204" pitchFamily="34" charset="0"/>
              </a:rPr>
              <a:t>International Science      </a:t>
            </a:r>
            <a:r>
              <a:rPr lang="it-IT" sz="3400" b="1" i="1" dirty="0" err="1">
                <a:latin typeface="Calibri" panose="020F0502020204030204" pitchFamily="34" charset="0"/>
              </a:rPr>
              <a:t>Council</a:t>
            </a:r>
            <a:r>
              <a:rPr lang="it-IT" sz="3400" b="1" i="1" dirty="0">
                <a:latin typeface="Calibri" panose="020F0502020204030204" pitchFamily="34" charset="0"/>
              </a:rPr>
              <a:t> (ISC), 2018 </a:t>
            </a:r>
            <a:endParaRPr lang="en-US" sz="3400" b="1" i="1" dirty="0">
              <a:latin typeface="Calibri" panose="020F0502020204030204" pitchFamily="34" charset="0"/>
            </a:endParaRPr>
          </a:p>
        </p:txBody>
      </p:sp>
      <p:pic>
        <p:nvPicPr>
          <p:cNvPr id="5" name="Segnaposto contenuto 4"/>
          <p:cNvPicPr>
            <a:picLocks noGrp="1" noChangeAspect="1"/>
          </p:cNvPicPr>
          <p:nvPr>
            <p:ph sz="half" idx="1"/>
          </p:nvPr>
        </p:nvPicPr>
        <p:blipFill rotWithShape="1">
          <a:blip r:embed="rId2"/>
          <a:srcRect l="33720" t="22222" r="35119" b="5714"/>
          <a:stretch/>
        </p:blipFill>
        <p:spPr>
          <a:xfrm>
            <a:off x="1756511" y="1825625"/>
            <a:ext cx="3344978" cy="4351338"/>
          </a:xfrm>
          <a:prstGeom prst="rect">
            <a:avLst/>
          </a:prstGeom>
        </p:spPr>
      </p:pic>
    </p:spTree>
    <p:extLst>
      <p:ext uri="{BB962C8B-B14F-4D97-AF65-F5344CB8AC3E}">
        <p14:creationId xmlns:p14="http://schemas.microsoft.com/office/powerpoint/2010/main" val="25690831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16007" t="23094" r="16188" b="50241"/>
          <a:stretch/>
        </p:blipFill>
        <p:spPr>
          <a:xfrm>
            <a:off x="1338606" y="235671"/>
            <a:ext cx="8239027" cy="2601798"/>
          </a:xfrm>
          <a:prstGeom prst="rect">
            <a:avLst/>
          </a:prstGeom>
        </p:spPr>
      </p:pic>
      <p:pic>
        <p:nvPicPr>
          <p:cNvPr id="5" name="Immagine 4"/>
          <p:cNvPicPr>
            <a:picLocks noChangeAspect="1"/>
          </p:cNvPicPr>
          <p:nvPr/>
        </p:nvPicPr>
        <p:blipFill rotWithShape="1">
          <a:blip r:embed="rId3"/>
          <a:srcRect l="3713" t="22408" r="67912" b="23025"/>
          <a:stretch/>
        </p:blipFill>
        <p:spPr>
          <a:xfrm>
            <a:off x="452487" y="2837468"/>
            <a:ext cx="3459637" cy="4020531"/>
          </a:xfrm>
          <a:prstGeom prst="rect">
            <a:avLst/>
          </a:prstGeom>
        </p:spPr>
      </p:pic>
      <p:pic>
        <p:nvPicPr>
          <p:cNvPr id="6" name="Immagine 5"/>
          <p:cNvPicPr>
            <a:picLocks noChangeAspect="1"/>
          </p:cNvPicPr>
          <p:nvPr/>
        </p:nvPicPr>
        <p:blipFill rotWithShape="1">
          <a:blip r:embed="rId4"/>
          <a:srcRect l="10904" t="18284" r="50207" b="36083"/>
          <a:stretch/>
        </p:blipFill>
        <p:spPr>
          <a:xfrm>
            <a:off x="5052767" y="2978870"/>
            <a:ext cx="6127423" cy="3751868"/>
          </a:xfrm>
          <a:prstGeom prst="rect">
            <a:avLst/>
          </a:prstGeom>
        </p:spPr>
      </p:pic>
    </p:spTree>
    <p:extLst>
      <p:ext uri="{BB962C8B-B14F-4D97-AF65-F5344CB8AC3E}">
        <p14:creationId xmlns:p14="http://schemas.microsoft.com/office/powerpoint/2010/main" val="22930948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                        </a:t>
            </a:r>
            <a:r>
              <a:rPr lang="it-IT" b="1" i="1" dirty="0">
                <a:latin typeface="Calibri" panose="020F0502020204030204" pitchFamily="34" charset="0"/>
              </a:rPr>
              <a:t>Noi siamo natura</a:t>
            </a:r>
            <a:endParaRPr lang="en-US" b="1" i="1" dirty="0">
              <a:latin typeface="Calibri" panose="020F0502020204030204" pitchFamily="34" charset="0"/>
            </a:endParaRPr>
          </a:p>
        </p:txBody>
      </p:sp>
      <p:pic>
        <p:nvPicPr>
          <p:cNvPr id="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243" t="18750" r="9419" b="33934"/>
          <a:stretch/>
        </p:blipFill>
        <p:spPr bwMode="auto">
          <a:xfrm>
            <a:off x="838200" y="1436914"/>
            <a:ext cx="7848600" cy="1959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792" t="29451" r="9324" b="19981"/>
          <a:stretch/>
        </p:blipFill>
        <p:spPr bwMode="auto">
          <a:xfrm>
            <a:off x="914401" y="3573016"/>
            <a:ext cx="10327820"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12534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329" t="52381" r="12879" b="10678"/>
          <a:stretch/>
        </p:blipFill>
        <p:spPr bwMode="auto">
          <a:xfrm>
            <a:off x="2941163" y="4365104"/>
            <a:ext cx="8766928" cy="2412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3096" t="6493" r="16666" b="78069"/>
          <a:stretch/>
        </p:blipFill>
        <p:spPr bwMode="auto">
          <a:xfrm>
            <a:off x="2135560" y="188641"/>
            <a:ext cx="7560840" cy="1292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9545" t="28138" r="50000" b="43435"/>
          <a:stretch/>
        </p:blipFill>
        <p:spPr bwMode="auto">
          <a:xfrm>
            <a:off x="6966408" y="1700809"/>
            <a:ext cx="2729992"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3547" t="40146" r="64099" b="44164"/>
          <a:stretch/>
        </p:blipFill>
        <p:spPr bwMode="auto">
          <a:xfrm>
            <a:off x="2135560" y="1700982"/>
            <a:ext cx="3709059" cy="1907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57555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58"/>
          <p:cNvSpPr txBox="1">
            <a:spLocks noGrp="1"/>
          </p:cNvSpPr>
          <p:nvPr>
            <p:ph type="title"/>
          </p:nvPr>
        </p:nvSpPr>
        <p:spPr>
          <a:xfrm>
            <a:off x="1005125" y="276700"/>
            <a:ext cx="10291800" cy="76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2400" b="1"/>
              <a:t>We cannot have a healthy, prosperous future on a degraded planet</a:t>
            </a:r>
            <a:endParaRPr sz="2400" b="1"/>
          </a:p>
        </p:txBody>
      </p:sp>
      <p:pic>
        <p:nvPicPr>
          <p:cNvPr id="389" name="Google Shape;389;p58"/>
          <p:cNvPicPr preferRelativeResize="0"/>
          <p:nvPr/>
        </p:nvPicPr>
        <p:blipFill>
          <a:blip r:embed="rId3">
            <a:alphaModFix/>
          </a:blip>
          <a:stretch>
            <a:fillRect/>
          </a:stretch>
        </p:blipFill>
        <p:spPr>
          <a:xfrm>
            <a:off x="2428875" y="1415275"/>
            <a:ext cx="7334250" cy="5019675"/>
          </a:xfrm>
          <a:prstGeom prst="rect">
            <a:avLst/>
          </a:prstGeom>
          <a:noFill/>
          <a:ln>
            <a:noFill/>
          </a:ln>
        </p:spPr>
      </p:pic>
    </p:spTree>
    <p:extLst>
      <p:ext uri="{BB962C8B-B14F-4D97-AF65-F5344CB8AC3E}">
        <p14:creationId xmlns:p14="http://schemas.microsoft.com/office/powerpoint/2010/main" val="17720470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gnaposto contenuto 4"/>
          <p:cNvPicPr>
            <a:picLocks noChangeAspect="1"/>
          </p:cNvPicPr>
          <p:nvPr/>
        </p:nvPicPr>
        <p:blipFill rotWithShape="1">
          <a:blip r:embed="rId2"/>
          <a:srcRect l="30941" t="24362" r="32373" b="20010"/>
          <a:stretch/>
        </p:blipFill>
        <p:spPr>
          <a:xfrm>
            <a:off x="0" y="-1"/>
            <a:ext cx="9040305" cy="7051249"/>
          </a:xfrm>
          <a:prstGeom prst="rect">
            <a:avLst/>
          </a:prstGeom>
        </p:spPr>
      </p:pic>
      <p:pic>
        <p:nvPicPr>
          <p:cNvPr id="3" name="Immagine 2"/>
          <p:cNvPicPr>
            <a:picLocks noChangeAspect="1"/>
          </p:cNvPicPr>
          <p:nvPr/>
        </p:nvPicPr>
        <p:blipFill rotWithShape="1">
          <a:blip r:embed="rId3"/>
          <a:srcRect l="6265" t="25555" r="71235" b="17064"/>
          <a:stretch/>
        </p:blipFill>
        <p:spPr>
          <a:xfrm>
            <a:off x="9294829" y="631597"/>
            <a:ext cx="1687398" cy="2130457"/>
          </a:xfrm>
          <a:prstGeom prst="rect">
            <a:avLst/>
          </a:prstGeom>
        </p:spPr>
      </p:pic>
      <p:pic>
        <p:nvPicPr>
          <p:cNvPr id="5" name="Immagine 4"/>
          <p:cNvPicPr>
            <a:picLocks noChangeAspect="1"/>
          </p:cNvPicPr>
          <p:nvPr/>
        </p:nvPicPr>
        <p:blipFill rotWithShape="1">
          <a:blip r:embed="rId4"/>
          <a:srcRect l="73810" t="44365" r="12038" b="25556"/>
          <a:stretch/>
        </p:blipFill>
        <p:spPr>
          <a:xfrm>
            <a:off x="9294829" y="3733014"/>
            <a:ext cx="1940364" cy="2036190"/>
          </a:xfrm>
          <a:prstGeom prst="rect">
            <a:avLst/>
          </a:prstGeom>
        </p:spPr>
      </p:pic>
    </p:spTree>
    <p:extLst>
      <p:ext uri="{BB962C8B-B14F-4D97-AF65-F5344CB8AC3E}">
        <p14:creationId xmlns:p14="http://schemas.microsoft.com/office/powerpoint/2010/main" val="2149903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it-IT" altLang="it-IT" sz="4000" b="1" dirty="0"/>
              <a:t>                 </a:t>
            </a:r>
            <a:r>
              <a:rPr lang="it-IT" altLang="it-IT" sz="4100" b="1" i="1" dirty="0" err="1">
                <a:latin typeface="Calibri" panose="020F0502020204030204" pitchFamily="34" charset="0"/>
              </a:rPr>
              <a:t>Sustainable</a:t>
            </a:r>
            <a:r>
              <a:rPr lang="it-IT" altLang="it-IT" sz="4100" b="1" i="1" dirty="0">
                <a:latin typeface="Calibri" panose="020F0502020204030204" pitchFamily="34" charset="0"/>
              </a:rPr>
              <a:t> Development</a:t>
            </a:r>
            <a:r>
              <a:rPr lang="it-IT" altLang="it-IT" sz="4000" b="1" i="1" dirty="0"/>
              <a:t> </a:t>
            </a:r>
          </a:p>
        </p:txBody>
      </p:sp>
      <p:sp>
        <p:nvSpPr>
          <p:cNvPr id="35843" name="Rectangle 3"/>
          <p:cNvSpPr>
            <a:spLocks noGrp="1" noChangeArrowheads="1"/>
          </p:cNvSpPr>
          <p:nvPr>
            <p:ph type="body" idx="1"/>
          </p:nvPr>
        </p:nvSpPr>
        <p:spPr>
          <a:xfrm>
            <a:off x="838200" y="1524001"/>
            <a:ext cx="10393218" cy="4602162"/>
          </a:xfrm>
        </p:spPr>
        <p:txBody>
          <a:bodyPr>
            <a:noAutofit/>
          </a:bodyPr>
          <a:lstStyle/>
          <a:p>
            <a:pPr>
              <a:lnSpc>
                <a:spcPct val="90000"/>
              </a:lnSpc>
            </a:pPr>
            <a:r>
              <a:rPr lang="it-IT" altLang="it-IT" sz="2400" b="1" i="1" dirty="0">
                <a:latin typeface="Calibri" panose="020F0502020204030204" pitchFamily="34" charset="0"/>
              </a:rPr>
              <a:t>1972 – Conferenza ONU Stoccolma, Human Environment, rapporto “</a:t>
            </a:r>
            <a:r>
              <a:rPr lang="it-IT" altLang="it-IT" sz="2400" b="1" i="1" dirty="0" err="1">
                <a:latin typeface="Calibri" panose="020F0502020204030204" pitchFamily="34" charset="0"/>
              </a:rPr>
              <a:t>Only</a:t>
            </a:r>
            <a:r>
              <a:rPr lang="it-IT" altLang="it-IT" sz="2400" b="1" i="1" dirty="0">
                <a:latin typeface="Calibri" panose="020F0502020204030204" pitchFamily="34" charset="0"/>
              </a:rPr>
              <a:t> </a:t>
            </a:r>
            <a:r>
              <a:rPr lang="it-IT" altLang="it-IT" sz="2400" b="1" i="1" dirty="0" err="1">
                <a:latin typeface="Calibri" panose="020F0502020204030204" pitchFamily="34" charset="0"/>
              </a:rPr>
              <a:t>One</a:t>
            </a:r>
            <a:r>
              <a:rPr lang="it-IT" altLang="it-IT" sz="2400" b="1" i="1" dirty="0">
                <a:latin typeface="Calibri" panose="020F0502020204030204" pitchFamily="34" charset="0"/>
              </a:rPr>
              <a:t> Earth”</a:t>
            </a:r>
          </a:p>
          <a:p>
            <a:pPr>
              <a:lnSpc>
                <a:spcPct val="90000"/>
              </a:lnSpc>
            </a:pPr>
            <a:r>
              <a:rPr lang="it-IT" altLang="it-IT" sz="2400" b="1" i="1" dirty="0">
                <a:latin typeface="Calibri" panose="020F0502020204030204" pitchFamily="34" charset="0"/>
              </a:rPr>
              <a:t>1987 – Rapporto Commissione </a:t>
            </a:r>
            <a:r>
              <a:rPr lang="it-IT" altLang="it-IT" sz="2400" b="1" i="1" dirty="0" err="1">
                <a:latin typeface="Calibri" panose="020F0502020204030204" pitchFamily="34" charset="0"/>
              </a:rPr>
              <a:t>Brundtland</a:t>
            </a:r>
            <a:r>
              <a:rPr lang="it-IT" altLang="it-IT" sz="2400" b="1" i="1" dirty="0">
                <a:latin typeface="Calibri" panose="020F0502020204030204" pitchFamily="34" charset="0"/>
              </a:rPr>
              <a:t> “</a:t>
            </a:r>
            <a:r>
              <a:rPr lang="it-IT" altLang="it-IT" sz="2400" b="1" i="1" dirty="0" err="1">
                <a:latin typeface="Calibri" panose="020F0502020204030204" pitchFamily="34" charset="0"/>
              </a:rPr>
              <a:t>Our</a:t>
            </a:r>
            <a:r>
              <a:rPr lang="it-IT" altLang="it-IT" sz="2400" b="1" i="1" dirty="0">
                <a:latin typeface="Calibri" panose="020F0502020204030204" pitchFamily="34" charset="0"/>
              </a:rPr>
              <a:t> Common Future”</a:t>
            </a:r>
          </a:p>
          <a:p>
            <a:pPr>
              <a:lnSpc>
                <a:spcPct val="90000"/>
              </a:lnSpc>
            </a:pPr>
            <a:r>
              <a:rPr lang="it-IT" altLang="it-IT" sz="2400" b="1" i="1" dirty="0">
                <a:latin typeface="Calibri" panose="020F0502020204030204" pitchFamily="34" charset="0"/>
              </a:rPr>
              <a:t>1992 – ONU Rio de Janeiro, Development &amp; Environment Conference, Earth Summit, Agenda 21, </a:t>
            </a:r>
            <a:r>
              <a:rPr lang="it-IT" altLang="it-IT" sz="2400" b="1" i="1" dirty="0" err="1">
                <a:latin typeface="Calibri" panose="020F0502020204030204" pitchFamily="34" charset="0"/>
              </a:rPr>
              <a:t>Climate</a:t>
            </a:r>
            <a:r>
              <a:rPr lang="it-IT" altLang="it-IT" sz="2400" b="1" i="1" dirty="0">
                <a:latin typeface="Calibri" panose="020F0502020204030204" pitchFamily="34" charset="0"/>
              </a:rPr>
              <a:t> </a:t>
            </a:r>
            <a:r>
              <a:rPr lang="it-IT" altLang="it-IT" sz="2400" b="1" i="1" dirty="0" err="1">
                <a:latin typeface="Calibri" panose="020F0502020204030204" pitchFamily="34" charset="0"/>
              </a:rPr>
              <a:t>Change</a:t>
            </a:r>
            <a:r>
              <a:rPr lang="it-IT" altLang="it-IT" sz="2400" b="1" i="1" dirty="0">
                <a:latin typeface="Calibri" panose="020F0502020204030204" pitchFamily="34" charset="0"/>
              </a:rPr>
              <a:t> and </a:t>
            </a:r>
            <a:r>
              <a:rPr lang="it-IT" altLang="it-IT" sz="2400" b="1" i="1" dirty="0" err="1">
                <a:latin typeface="Calibri" panose="020F0502020204030204" pitchFamily="34" charset="0"/>
              </a:rPr>
              <a:t>Biological</a:t>
            </a:r>
            <a:r>
              <a:rPr lang="it-IT" altLang="it-IT" sz="2400" b="1" i="1" dirty="0">
                <a:latin typeface="Calibri" panose="020F0502020204030204" pitchFamily="34" charset="0"/>
              </a:rPr>
              <a:t> </a:t>
            </a:r>
            <a:r>
              <a:rPr lang="it-IT" altLang="it-IT" sz="2400" b="1" i="1" dirty="0" err="1">
                <a:latin typeface="Calibri" panose="020F0502020204030204" pitchFamily="34" charset="0"/>
              </a:rPr>
              <a:t>Diversity</a:t>
            </a:r>
            <a:r>
              <a:rPr lang="it-IT" altLang="it-IT" sz="2400" b="1" i="1" dirty="0">
                <a:latin typeface="Calibri" panose="020F0502020204030204" pitchFamily="34" charset="0"/>
              </a:rPr>
              <a:t> </a:t>
            </a:r>
            <a:r>
              <a:rPr lang="it-IT" altLang="it-IT" sz="2400" b="1" i="1" dirty="0" err="1">
                <a:latin typeface="Calibri" panose="020F0502020204030204" pitchFamily="34" charset="0"/>
              </a:rPr>
              <a:t>Conventions</a:t>
            </a:r>
            <a:endParaRPr lang="it-IT" altLang="it-IT" sz="2400" b="1" i="1" dirty="0">
              <a:latin typeface="Calibri" panose="020F0502020204030204" pitchFamily="34" charset="0"/>
            </a:endParaRPr>
          </a:p>
          <a:p>
            <a:pPr>
              <a:lnSpc>
                <a:spcPct val="90000"/>
              </a:lnSpc>
            </a:pPr>
            <a:r>
              <a:rPr lang="it-IT" altLang="it-IT" sz="2400" b="1" i="1" dirty="0">
                <a:latin typeface="Calibri" panose="020F0502020204030204" pitchFamily="34" charset="0"/>
              </a:rPr>
              <a:t>2000 – Millennium Summit, Millennium Development </a:t>
            </a:r>
            <a:r>
              <a:rPr lang="it-IT" altLang="it-IT" sz="2400" b="1" i="1" dirty="0" err="1">
                <a:latin typeface="Calibri" panose="020F0502020204030204" pitchFamily="34" charset="0"/>
              </a:rPr>
              <a:t>Goals</a:t>
            </a:r>
            <a:r>
              <a:rPr lang="it-IT" altLang="it-IT" sz="2400" b="1" i="1" dirty="0">
                <a:latin typeface="Calibri" panose="020F0502020204030204" pitchFamily="34" charset="0"/>
              </a:rPr>
              <a:t> (</a:t>
            </a:r>
            <a:r>
              <a:rPr lang="it-IT" altLang="it-IT" sz="2400" b="1" i="1" dirty="0" err="1">
                <a:latin typeface="Calibri" panose="020F0502020204030204" pitchFamily="34" charset="0"/>
              </a:rPr>
              <a:t>MDGs</a:t>
            </a:r>
            <a:r>
              <a:rPr lang="it-IT" altLang="it-IT" sz="2400" b="1" i="1" dirty="0">
                <a:latin typeface="Calibri" panose="020F0502020204030204" pitchFamily="34" charset="0"/>
              </a:rPr>
              <a:t>), ONU, New York</a:t>
            </a:r>
          </a:p>
          <a:p>
            <a:pPr>
              <a:lnSpc>
                <a:spcPct val="90000"/>
              </a:lnSpc>
            </a:pPr>
            <a:r>
              <a:rPr lang="it-IT" altLang="it-IT" sz="2400" b="1" i="1" dirty="0">
                <a:latin typeface="Calibri" panose="020F0502020204030204" pitchFamily="34" charset="0"/>
              </a:rPr>
              <a:t>2002 – ONU, Johannesburg, World Summit on </a:t>
            </a:r>
            <a:r>
              <a:rPr lang="it-IT" altLang="it-IT" sz="2400" b="1" i="1" dirty="0" err="1">
                <a:latin typeface="Calibri" panose="020F0502020204030204" pitchFamily="34" charset="0"/>
              </a:rPr>
              <a:t>Sustainable</a:t>
            </a:r>
            <a:r>
              <a:rPr lang="it-IT" altLang="it-IT" sz="2400" b="1" i="1" dirty="0">
                <a:latin typeface="Calibri" panose="020F0502020204030204" pitchFamily="34" charset="0"/>
              </a:rPr>
              <a:t> Development</a:t>
            </a:r>
          </a:p>
          <a:p>
            <a:pPr>
              <a:lnSpc>
                <a:spcPct val="90000"/>
              </a:lnSpc>
            </a:pPr>
            <a:r>
              <a:rPr lang="it-IT" altLang="it-IT" sz="2400" b="1" i="1" dirty="0">
                <a:latin typeface="Calibri" panose="020F0502020204030204" pitchFamily="34" charset="0"/>
              </a:rPr>
              <a:t>2012 –  ONU Rio de Janeiro + 20, UN Conference on </a:t>
            </a:r>
            <a:r>
              <a:rPr lang="it-IT" altLang="it-IT" sz="2400" b="1" i="1" dirty="0" err="1">
                <a:latin typeface="Calibri" panose="020F0502020204030204" pitchFamily="34" charset="0"/>
              </a:rPr>
              <a:t>Sustainable</a:t>
            </a:r>
            <a:r>
              <a:rPr lang="it-IT" altLang="it-IT" sz="2400" b="1" i="1" dirty="0">
                <a:latin typeface="Calibri" panose="020F0502020204030204" pitchFamily="34" charset="0"/>
              </a:rPr>
              <a:t> Development</a:t>
            </a:r>
          </a:p>
          <a:p>
            <a:pPr>
              <a:lnSpc>
                <a:spcPct val="90000"/>
              </a:lnSpc>
            </a:pPr>
            <a:r>
              <a:rPr lang="it-IT" altLang="it-IT" sz="2400" b="1" i="1" dirty="0">
                <a:latin typeface="Calibri" panose="020F0502020204030204" pitchFamily="34" charset="0"/>
              </a:rPr>
              <a:t>2015 – ONU </a:t>
            </a:r>
            <a:r>
              <a:rPr lang="it-IT" altLang="it-IT" sz="2400" b="1" i="1" dirty="0" err="1">
                <a:latin typeface="Calibri" panose="020F0502020204030204" pitchFamily="34" charset="0"/>
              </a:rPr>
              <a:t>Sustainable</a:t>
            </a:r>
            <a:r>
              <a:rPr lang="it-IT" altLang="it-IT" sz="2400" b="1" i="1" dirty="0">
                <a:latin typeface="Calibri" panose="020F0502020204030204" pitchFamily="34" charset="0"/>
              </a:rPr>
              <a:t> Development Summit, Agenda 2030 </a:t>
            </a:r>
            <a:r>
              <a:rPr lang="it-IT" altLang="it-IT" sz="2400" b="1" i="1" dirty="0" err="1">
                <a:latin typeface="Calibri" panose="020F0502020204030204" pitchFamily="34" charset="0"/>
              </a:rPr>
              <a:t>Sustainable</a:t>
            </a:r>
            <a:r>
              <a:rPr lang="it-IT" altLang="it-IT" sz="2400" b="1" i="1" dirty="0">
                <a:latin typeface="Calibri" panose="020F0502020204030204" pitchFamily="34" charset="0"/>
              </a:rPr>
              <a:t> Development </a:t>
            </a:r>
            <a:r>
              <a:rPr lang="it-IT" altLang="it-IT" sz="2400" b="1" i="1" dirty="0" err="1">
                <a:latin typeface="Calibri" panose="020F0502020204030204" pitchFamily="34" charset="0"/>
              </a:rPr>
              <a:t>Goals</a:t>
            </a:r>
            <a:r>
              <a:rPr lang="it-IT" altLang="it-IT" sz="2400" b="1" i="1" dirty="0">
                <a:latin typeface="Calibri" panose="020F0502020204030204" pitchFamily="34" charset="0"/>
              </a:rPr>
              <a:t> (</a:t>
            </a:r>
            <a:r>
              <a:rPr lang="it-IT" altLang="it-IT" sz="2400" b="1" i="1" dirty="0" err="1">
                <a:latin typeface="Calibri" panose="020F0502020204030204" pitchFamily="34" charset="0"/>
              </a:rPr>
              <a:t>SDGs</a:t>
            </a:r>
            <a:r>
              <a:rPr lang="it-IT" altLang="it-IT" sz="2400" b="1" i="1" dirty="0">
                <a:latin typeface="Calibri" panose="020F0502020204030204" pitchFamily="34" charset="0"/>
              </a:rPr>
              <a:t>)</a:t>
            </a:r>
          </a:p>
          <a:p>
            <a:pPr>
              <a:lnSpc>
                <a:spcPct val="90000"/>
              </a:lnSpc>
            </a:pPr>
            <a:r>
              <a:rPr lang="it-IT" altLang="it-IT" sz="2400" b="1" i="1" dirty="0">
                <a:latin typeface="Calibri" panose="020F0502020204030204" pitchFamily="34" charset="0"/>
              </a:rPr>
              <a:t>2024 – ONU Patto sul Futuro, </a:t>
            </a:r>
            <a:r>
              <a:rPr lang="it-IT" altLang="it-IT" sz="2400" b="1" i="1" dirty="0" err="1">
                <a:latin typeface="Calibri" panose="020F0502020204030204" pitchFamily="34" charset="0"/>
              </a:rPr>
              <a:t>Declaration</a:t>
            </a:r>
            <a:r>
              <a:rPr lang="it-IT" altLang="it-IT" sz="2400" b="1" i="1" dirty="0">
                <a:latin typeface="Calibri" panose="020F0502020204030204" pitchFamily="34" charset="0"/>
              </a:rPr>
              <a:t> on Future </a:t>
            </a:r>
            <a:r>
              <a:rPr lang="it-IT" altLang="it-IT" sz="2400" b="1" i="1" dirty="0" err="1">
                <a:latin typeface="Calibri" panose="020F0502020204030204" pitchFamily="34" charset="0"/>
              </a:rPr>
              <a:t>Generations</a:t>
            </a:r>
            <a:endParaRPr lang="it-IT" altLang="it-IT" sz="2400" b="1" i="1" dirty="0">
              <a:latin typeface="Calibri" panose="020F0502020204030204" pitchFamily="34" charset="0"/>
            </a:endParaRPr>
          </a:p>
          <a:p>
            <a:pPr>
              <a:lnSpc>
                <a:spcPct val="90000"/>
              </a:lnSpc>
            </a:pPr>
            <a:endParaRPr lang="it-IT" altLang="it-IT" sz="2400" b="1" i="1" dirty="0"/>
          </a:p>
        </p:txBody>
      </p:sp>
    </p:spTree>
    <p:extLst>
      <p:ext uri="{BB962C8B-B14F-4D97-AF65-F5344CB8AC3E}">
        <p14:creationId xmlns:p14="http://schemas.microsoft.com/office/powerpoint/2010/main" val="22554017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16087" t="21719" r="41755" b="10351"/>
          <a:stretch/>
        </p:blipFill>
        <p:spPr>
          <a:xfrm>
            <a:off x="4242062" y="0"/>
            <a:ext cx="7949938" cy="6858000"/>
          </a:xfrm>
          <a:prstGeom prst="rect">
            <a:avLst/>
          </a:prstGeom>
        </p:spPr>
      </p:pic>
      <p:pic>
        <p:nvPicPr>
          <p:cNvPr id="3" name="Picture 5"/>
          <p:cNvPicPr>
            <a:picLocks noChangeAspect="1" noChangeArrowheads="1"/>
          </p:cNvPicPr>
          <p:nvPr/>
        </p:nvPicPr>
        <p:blipFill>
          <a:blip r:embed="rId3" cstate="print"/>
          <a:srcRect l="15820" t="35677" r="55859" b="22656"/>
          <a:stretch>
            <a:fillRect/>
          </a:stretch>
        </p:blipFill>
        <p:spPr bwMode="auto">
          <a:xfrm>
            <a:off x="618836" y="452487"/>
            <a:ext cx="2394708" cy="2432115"/>
          </a:xfrm>
          <a:prstGeom prst="rect">
            <a:avLst/>
          </a:prstGeom>
          <a:noFill/>
          <a:ln w="9525">
            <a:noFill/>
            <a:miter lim="800000"/>
            <a:headEnd/>
            <a:tailEnd/>
          </a:ln>
        </p:spPr>
      </p:pic>
      <p:pic>
        <p:nvPicPr>
          <p:cNvPr id="4" name="Immagine 3"/>
          <p:cNvPicPr>
            <a:picLocks noChangeAspect="1"/>
          </p:cNvPicPr>
          <p:nvPr/>
        </p:nvPicPr>
        <p:blipFill rotWithShape="1">
          <a:blip r:embed="rId4"/>
          <a:srcRect l="56613" t="21625" r="6229" b="12690"/>
          <a:stretch/>
        </p:blipFill>
        <p:spPr>
          <a:xfrm>
            <a:off x="618836" y="3902316"/>
            <a:ext cx="2394708" cy="2409583"/>
          </a:xfrm>
          <a:prstGeom prst="rect">
            <a:avLst/>
          </a:prstGeom>
        </p:spPr>
      </p:pic>
    </p:spTree>
    <p:extLst>
      <p:ext uri="{BB962C8B-B14F-4D97-AF65-F5344CB8AC3E}">
        <p14:creationId xmlns:p14="http://schemas.microsoft.com/office/powerpoint/2010/main" val="9838206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                          </a:t>
            </a:r>
            <a:endParaRPr lang="en-US" dirty="0"/>
          </a:p>
        </p:txBody>
      </p:sp>
      <p:pic>
        <p:nvPicPr>
          <p:cNvPr id="4" name="Segnaposto contenuto 3"/>
          <p:cNvPicPr>
            <a:picLocks noGrp="1" noChangeAspect="1"/>
          </p:cNvPicPr>
          <p:nvPr>
            <p:ph idx="1"/>
          </p:nvPr>
        </p:nvPicPr>
        <p:blipFill rotWithShape="1">
          <a:blip r:embed="rId2"/>
          <a:srcRect l="24524" t="30953" r="27753" b="15794"/>
          <a:stretch/>
        </p:blipFill>
        <p:spPr>
          <a:xfrm>
            <a:off x="254525" y="72238"/>
            <a:ext cx="11547834" cy="6785761"/>
          </a:xfrm>
          <a:prstGeom prst="rect">
            <a:avLst/>
          </a:prstGeom>
        </p:spPr>
      </p:pic>
      <p:pic>
        <p:nvPicPr>
          <p:cNvPr id="3" name="Immagine 2"/>
          <p:cNvPicPr>
            <a:picLocks noChangeAspect="1"/>
          </p:cNvPicPr>
          <p:nvPr/>
        </p:nvPicPr>
        <p:blipFill rotWithShape="1">
          <a:blip r:embed="rId3"/>
          <a:srcRect l="29626" t="28330" r="51290" b="24269"/>
          <a:stretch/>
        </p:blipFill>
        <p:spPr>
          <a:xfrm>
            <a:off x="10184091" y="72238"/>
            <a:ext cx="2007909" cy="2243580"/>
          </a:xfrm>
          <a:prstGeom prst="rect">
            <a:avLst/>
          </a:prstGeom>
        </p:spPr>
      </p:pic>
    </p:spTree>
    <p:extLst>
      <p:ext uri="{BB962C8B-B14F-4D97-AF65-F5344CB8AC3E}">
        <p14:creationId xmlns:p14="http://schemas.microsoft.com/office/powerpoint/2010/main" val="32983646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t="25559" r="2748" b="6398"/>
          <a:stretch/>
        </p:blipFill>
        <p:spPr>
          <a:xfrm>
            <a:off x="263952" y="575033"/>
            <a:ext cx="11698662" cy="6023729"/>
          </a:xfrm>
          <a:prstGeom prst="rect">
            <a:avLst/>
          </a:prstGeom>
        </p:spPr>
      </p:pic>
    </p:spTree>
    <p:extLst>
      <p:ext uri="{BB962C8B-B14F-4D97-AF65-F5344CB8AC3E}">
        <p14:creationId xmlns:p14="http://schemas.microsoft.com/office/powerpoint/2010/main" val="23367652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58"/>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Remaining carbon budget</a:t>
            </a:r>
            <a:endParaRPr lang="en-GB" baseline="-25000" noProof="1">
              <a:solidFill>
                <a:srgbClr val="4083B7"/>
              </a:solidFill>
            </a:endParaRPr>
          </a:p>
        </p:txBody>
      </p:sp>
      <p:sp>
        <p:nvSpPr>
          <p:cNvPr id="590" name="Google Shape;590;p58"/>
          <p:cNvSpPr txBox="1">
            <a:spLocks noGrp="1"/>
          </p:cNvSpPr>
          <p:nvPr>
            <p:ph type="body" idx="1"/>
          </p:nvPr>
        </p:nvSpPr>
        <p:spPr>
          <a:xfrm>
            <a:off x="966107" y="829788"/>
            <a:ext cx="10259786" cy="1077322"/>
          </a:xfrm>
          <a:prstGeom prst="rect">
            <a:avLst/>
          </a:prstGeom>
          <a:noFill/>
          <a:ln>
            <a:noFill/>
          </a:ln>
        </p:spPr>
        <p:txBody>
          <a:bodyPr spcFirstLastPara="1" wrap="square" lIns="91425" tIns="45700" rIns="91425" bIns="45700" anchor="ctr" anchorCtr="0">
            <a:normAutofit/>
          </a:bodyPr>
          <a:lstStyle/>
          <a:p>
            <a:pPr>
              <a:spcBef>
                <a:spcPts val="0"/>
              </a:spcBef>
            </a:pPr>
            <a:r>
              <a:rPr lang="en-GB">
                <a:solidFill>
                  <a:srgbClr val="4083B7"/>
                </a:solidFill>
                <a:latin typeface="Calibri" panose="020F0502020204030204" pitchFamily="34" charset="0"/>
              </a:rPr>
              <a:t>The remaining carbon budget  to limit global warming to 1.5°C , 1.7°C and 2°C is </a:t>
            </a:r>
            <a:endParaRPr lang="en-GB"/>
          </a:p>
          <a:p>
            <a:pPr>
              <a:spcBef>
                <a:spcPts val="0"/>
              </a:spcBef>
            </a:pPr>
            <a:r>
              <a:rPr lang="en-GB">
                <a:solidFill>
                  <a:srgbClr val="4083B7"/>
                </a:solidFill>
                <a:latin typeface="Calibri" panose="020F0502020204030204" pitchFamily="34" charset="0"/>
              </a:rPr>
              <a:t>170 GtCO</a:t>
            </a:r>
            <a:r>
              <a:rPr lang="en-GB" baseline="-25000">
                <a:solidFill>
                  <a:srgbClr val="4083B7"/>
                </a:solidFill>
                <a:latin typeface="Calibri" panose="020F0502020204030204" pitchFamily="34" charset="0"/>
              </a:rPr>
              <a:t>2</a:t>
            </a:r>
            <a:r>
              <a:rPr lang="en-GB">
                <a:solidFill>
                  <a:srgbClr val="4083B7"/>
                </a:solidFill>
                <a:latin typeface="Calibri" panose="020F0502020204030204" pitchFamily="34" charset="0"/>
              </a:rPr>
              <a:t>, 525 GtCO</a:t>
            </a:r>
            <a:r>
              <a:rPr lang="en-GB" baseline="-25000">
                <a:solidFill>
                  <a:srgbClr val="4083B7"/>
                </a:solidFill>
                <a:latin typeface="Calibri" panose="020F0502020204030204" pitchFamily="34" charset="0"/>
              </a:rPr>
              <a:t>2</a:t>
            </a:r>
            <a:r>
              <a:rPr lang="en-GB">
                <a:solidFill>
                  <a:srgbClr val="4083B7"/>
                </a:solidFill>
                <a:latin typeface="Calibri" panose="020F0502020204030204" pitchFamily="34" charset="0"/>
              </a:rPr>
              <a:t>, and 1055 GtCO</a:t>
            </a:r>
            <a:r>
              <a:rPr lang="en-GB" baseline="-25000">
                <a:solidFill>
                  <a:srgbClr val="4083B7"/>
                </a:solidFill>
                <a:latin typeface="Calibri" panose="020F0502020204030204" pitchFamily="34" charset="0"/>
              </a:rPr>
              <a:t>2</a:t>
            </a:r>
            <a:r>
              <a:rPr lang="en-GB">
                <a:solidFill>
                  <a:srgbClr val="4083B7"/>
                </a:solidFill>
                <a:latin typeface="Calibri" panose="020F0502020204030204" pitchFamily="34" charset="0"/>
              </a:rPr>
              <a:t> respectively, equivalent to 4, 12 and 25 years from 2026.</a:t>
            </a:r>
          </a:p>
          <a:p>
            <a:pPr>
              <a:spcBef>
                <a:spcPts val="0"/>
              </a:spcBef>
            </a:pPr>
            <a:r>
              <a:rPr lang="en-GB">
                <a:solidFill>
                  <a:srgbClr val="4083B7"/>
                </a:solidFill>
                <a:latin typeface="Calibri" panose="020F0502020204030204" pitchFamily="34" charset="0"/>
              </a:rPr>
              <a:t>A total of 2770 GtCO</a:t>
            </a:r>
            <a:r>
              <a:rPr lang="en-GB" baseline="-25000">
                <a:solidFill>
                  <a:srgbClr val="4083B7"/>
                </a:solidFill>
                <a:latin typeface="Calibri" panose="020F0502020204030204" pitchFamily="34" charset="0"/>
              </a:rPr>
              <a:t>2</a:t>
            </a:r>
            <a:r>
              <a:rPr lang="en-GB">
                <a:solidFill>
                  <a:srgbClr val="4083B7"/>
                </a:solidFill>
                <a:latin typeface="Calibri" panose="020F0502020204030204" pitchFamily="34" charset="0"/>
              </a:rPr>
              <a:t> has been emitted since 1850.</a:t>
            </a:r>
            <a:endParaRPr lang="en-GB" noProof="1">
              <a:solidFill>
                <a:srgbClr val="4083B7"/>
              </a:solidFill>
            </a:endParaRPr>
          </a:p>
        </p:txBody>
      </p:sp>
      <p:sp>
        <p:nvSpPr>
          <p:cNvPr id="591" name="Google Shape;591;p58"/>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The remaining carbon budgets are the average of two estimates (IPCC AR6 and Forster et al., 2025), both updated by removing the most recent emissions.</a:t>
            </a:r>
            <a:br>
              <a:rPr lang="en-GB" noProof="1">
                <a:solidFill>
                  <a:srgbClr val="4083B7"/>
                </a:solidFill>
              </a:rPr>
            </a:br>
            <a:r>
              <a:rPr lang="en-GB" noProof="1">
                <a:solidFill>
                  <a:srgbClr val="4083B7"/>
                </a:solidFill>
              </a:rPr>
              <a:t>Quantities are subject to additional uncertainties e.g., future mitigation choices of non-CO</a:t>
            </a:r>
            <a:r>
              <a:rPr lang="en-GB" baseline="-25000" noProof="1">
                <a:solidFill>
                  <a:srgbClr val="4083B7"/>
                </a:solidFill>
              </a:rPr>
              <a:t>2</a:t>
            </a:r>
            <a:r>
              <a:rPr lang="en-GB" noProof="1">
                <a:solidFill>
                  <a:srgbClr val="4083B7"/>
                </a:solidFill>
              </a:rPr>
              <a:t> emissions</a:t>
            </a:r>
          </a:p>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noProof="1">
                <a:solidFill>
                  <a:srgbClr val="0432FF"/>
                </a:solidFill>
              </a:rPr>
              <a:t>IPCC AR6 WG1</a:t>
            </a:r>
            <a:r>
              <a:rPr lang="en-GB" noProof="1">
                <a:solidFill>
                  <a:srgbClr val="4083B7"/>
                </a:solidFill>
              </a:rPr>
              <a:t>; </a:t>
            </a:r>
            <a:r>
              <a:rPr lang="en-GB" noProof="1">
                <a:solidFill>
                  <a:srgbClr val="4083B7"/>
                </a:solidFill>
                <a:hlinkClick r:id="rId3"/>
              </a:rPr>
              <a:t>Forster et al., 2023</a:t>
            </a:r>
            <a:r>
              <a:rPr lang="en-GB" noProof="1">
                <a:solidFill>
                  <a:srgbClr val="4083B7"/>
                </a:solidFill>
              </a:rPr>
              <a:t>; </a:t>
            </a:r>
            <a:r>
              <a:rPr lang="en-GB" u="sng" noProof="1">
                <a:solidFill>
                  <a:schemeClr val="hlink"/>
                </a:solidFill>
                <a:hlinkClick r:id="rId4"/>
              </a:rPr>
              <a:t>Friedlingstein et al 2025</a:t>
            </a:r>
            <a:r>
              <a:rPr lang="en-GB" noProof="1">
                <a:solidFill>
                  <a:srgbClr val="4083B7"/>
                </a:solidFill>
              </a:rPr>
              <a:t>;</a:t>
            </a:r>
            <a:r>
              <a:rPr lang="en-GB" noProof="1">
                <a:solidFill>
                  <a:srgbClr val="000000"/>
                </a:solidFill>
              </a:rPr>
              <a:t> </a:t>
            </a:r>
            <a:r>
              <a:rPr lang="en-GB" u="sng" noProof="1">
                <a:solidFill>
                  <a:schemeClr val="hlink"/>
                </a:solidFill>
                <a:hlinkClick r:id="rId5"/>
              </a:rPr>
              <a:t>Global Carbon Project 2025</a:t>
            </a:r>
            <a:endParaRPr lang="en-GB" noProof="1"/>
          </a:p>
        </p:txBody>
      </p:sp>
      <p:pic>
        <p:nvPicPr>
          <p:cNvPr id="3" name="Graphic 2">
            <a:extLst>
              <a:ext uri="{FF2B5EF4-FFF2-40B4-BE49-F238E27FC236}">
                <a16:creationId xmlns:a16="http://schemas.microsoft.com/office/drawing/2014/main" id="{40D0D612-B219-41C1-893D-D8C3A7351E15}"/>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2511887" y="2385800"/>
            <a:ext cx="7181257" cy="3242312"/>
          </a:xfrm>
          <a:prstGeom prst="rect">
            <a:avLst/>
          </a:prstGeom>
        </p:spPr>
      </p:pic>
    </p:spTree>
    <p:extLst>
      <p:ext uri="{BB962C8B-B14F-4D97-AF65-F5344CB8AC3E}">
        <p14:creationId xmlns:p14="http://schemas.microsoft.com/office/powerpoint/2010/main" val="25052206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a:extLst>
              <a:ext uri="{28A0092B-C50C-407E-A947-70E740481C1C}">
                <a14:useLocalDpi xmlns:a14="http://schemas.microsoft.com/office/drawing/2010/main" val="0"/>
              </a:ext>
            </a:extLst>
          </a:blip>
          <a:srcRect l="10547" r="10352" b="4375"/>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89251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i="1" dirty="0">
                <a:latin typeface="Calibri" panose="020F0502020204030204" pitchFamily="34" charset="0"/>
              </a:rPr>
              <a:t>   Agenda 2030 – </a:t>
            </a:r>
            <a:r>
              <a:rPr lang="it-IT" b="1" i="1" dirty="0" err="1">
                <a:latin typeface="Calibri" panose="020F0502020204030204" pitchFamily="34" charset="0"/>
              </a:rPr>
              <a:t>Pact</a:t>
            </a:r>
            <a:r>
              <a:rPr lang="it-IT" b="1" i="1" dirty="0">
                <a:latin typeface="Calibri" panose="020F0502020204030204" pitchFamily="34" charset="0"/>
              </a:rPr>
              <a:t> for the Future 2024</a:t>
            </a:r>
            <a:endParaRPr lang="en-US" b="1" i="1" dirty="0">
              <a:latin typeface="Calibri" panose="020F0502020204030204" pitchFamily="34" charset="0"/>
            </a:endParaRPr>
          </a:p>
        </p:txBody>
      </p:sp>
      <p:sp>
        <p:nvSpPr>
          <p:cNvPr id="3" name="Segnaposto contenuto 2"/>
          <p:cNvSpPr>
            <a:spLocks noGrp="1"/>
          </p:cNvSpPr>
          <p:nvPr>
            <p:ph sz="half" idx="1"/>
          </p:nvPr>
        </p:nvSpPr>
        <p:spPr/>
        <p:txBody>
          <a:bodyPr/>
          <a:lstStyle/>
          <a:p>
            <a:endParaRPr lang="en-US" dirty="0"/>
          </a:p>
        </p:txBody>
      </p:sp>
      <p:pic>
        <p:nvPicPr>
          <p:cNvPr id="5" name="Segnaposto contenuto 4"/>
          <p:cNvPicPr>
            <a:picLocks noGrp="1" noChangeAspect="1"/>
          </p:cNvPicPr>
          <p:nvPr>
            <p:ph sz="half" idx="2"/>
          </p:nvPr>
        </p:nvPicPr>
        <p:blipFill rotWithShape="1">
          <a:blip r:embed="rId2"/>
          <a:srcRect l="45346" t="24624" r="23362" b="5839"/>
          <a:stretch/>
        </p:blipFill>
        <p:spPr>
          <a:xfrm>
            <a:off x="6843860" y="1923068"/>
            <a:ext cx="3893269" cy="4253895"/>
          </a:xfrm>
          <a:prstGeom prst="rect">
            <a:avLst/>
          </a:prstGeom>
        </p:spPr>
      </p:pic>
      <p:pic>
        <p:nvPicPr>
          <p:cNvPr id="6" name="Immagine 5"/>
          <p:cNvPicPr>
            <a:picLocks noChangeAspect="1"/>
          </p:cNvPicPr>
          <p:nvPr/>
        </p:nvPicPr>
        <p:blipFill rotWithShape="1">
          <a:blip r:embed="rId3"/>
          <a:srcRect l="45108" t="25272" r="23337" b="6493"/>
          <a:stretch/>
        </p:blipFill>
        <p:spPr>
          <a:xfrm>
            <a:off x="1168925" y="1825625"/>
            <a:ext cx="3761294" cy="4351338"/>
          </a:xfrm>
          <a:prstGeom prst="rect">
            <a:avLst/>
          </a:prstGeom>
        </p:spPr>
      </p:pic>
    </p:spTree>
    <p:extLst>
      <p:ext uri="{BB962C8B-B14F-4D97-AF65-F5344CB8AC3E}">
        <p14:creationId xmlns:p14="http://schemas.microsoft.com/office/powerpoint/2010/main" val="3129232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1"/>
          </p:nvPr>
        </p:nvSpPr>
        <p:spPr/>
        <p:txBody>
          <a:bodyPr/>
          <a:lstStyle/>
          <a:p>
            <a:endParaRPr lang="en-US" dirty="0"/>
          </a:p>
        </p:txBody>
      </p:sp>
      <p:sp>
        <p:nvSpPr>
          <p:cNvPr id="6" name="Segnaposto testo 5"/>
          <p:cNvSpPr>
            <a:spLocks noGrp="1"/>
          </p:cNvSpPr>
          <p:nvPr>
            <p:ph type="body" sz="quarter" idx="14"/>
          </p:nvPr>
        </p:nvSpPr>
        <p:spPr/>
        <p:txBody>
          <a:bodyPr/>
          <a:lstStyle/>
          <a:p>
            <a:r>
              <a:rPr lang="it-IT" dirty="0"/>
              <a:t>                </a:t>
            </a:r>
            <a:r>
              <a:rPr lang="it-IT" i="1" dirty="0"/>
              <a:t>UNIDENTIFIED ECONOMIC OBJECT    /      UNIDENTIFIED LEGAL OBJECT</a:t>
            </a:r>
            <a:endParaRPr lang="en-US" sz="2300" i="1" dirty="0"/>
          </a:p>
        </p:txBody>
      </p:sp>
      <p:sp>
        <p:nvSpPr>
          <p:cNvPr id="7" name="Titolo 6"/>
          <p:cNvSpPr>
            <a:spLocks noGrp="1"/>
          </p:cNvSpPr>
          <p:nvPr>
            <p:ph type="title"/>
          </p:nvPr>
        </p:nvSpPr>
        <p:spPr/>
        <p:txBody>
          <a:bodyPr>
            <a:normAutofit/>
          </a:bodyPr>
          <a:lstStyle/>
          <a:p>
            <a:r>
              <a:rPr lang="it-IT" dirty="0"/>
              <a:t>                 </a:t>
            </a:r>
            <a:r>
              <a:rPr lang="it-IT" b="1" i="1" dirty="0">
                <a:latin typeface="+mn-lt"/>
              </a:rPr>
              <a:t>Common home of </a:t>
            </a:r>
            <a:r>
              <a:rPr lang="it-IT" b="1" i="1" dirty="0" err="1">
                <a:latin typeface="+mn-lt"/>
              </a:rPr>
              <a:t>humanity</a:t>
            </a:r>
            <a:r>
              <a:rPr lang="it-IT" b="1" i="1" dirty="0">
                <a:latin typeface="+mn-lt"/>
              </a:rPr>
              <a:t> </a:t>
            </a:r>
            <a:endParaRPr lang="en-US" b="1" i="1" dirty="0">
              <a:latin typeface="+mn-lt"/>
            </a:endParaRPr>
          </a:p>
        </p:txBody>
      </p:sp>
      <p:pic>
        <p:nvPicPr>
          <p:cNvPr id="8" name="Picture 2" descr="SCR_239139"/>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233363" y="1865224"/>
            <a:ext cx="5646737" cy="420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p:cNvPicPr>
            <a:picLocks noGrp="1" noChangeAspect="1" noChangeArrowheads="1"/>
          </p:cNvPicPr>
          <p:nvPr>
            <p:ph sz="half" idx="13"/>
          </p:nvPr>
        </p:nvPicPr>
        <p:blipFill>
          <a:blip r:embed="rId3">
            <a:extLst>
              <a:ext uri="{28A0092B-C50C-407E-A947-70E740481C1C}">
                <a14:useLocalDpi xmlns:a14="http://schemas.microsoft.com/office/drawing/2010/main" val="0"/>
              </a:ext>
            </a:extLst>
          </a:blip>
          <a:srcRect t="3656" b="4636"/>
          <a:stretch>
            <a:fillRect/>
          </a:stretch>
        </p:blipFill>
        <p:spPr bwMode="auto">
          <a:xfrm>
            <a:off x="6311900" y="1842092"/>
            <a:ext cx="5646738" cy="4246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96580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801" t="7596" r="16667" b="10268"/>
          <a:stretch/>
        </p:blipFill>
        <p:spPr bwMode="auto">
          <a:xfrm>
            <a:off x="1919536" y="2"/>
            <a:ext cx="8352928"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920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Socioeconomic trands.tif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4499" y="757557"/>
            <a:ext cx="5227195" cy="5725379"/>
          </a:xfrm>
          <a:prstGeom prst="rect">
            <a:avLst/>
          </a:prstGeom>
        </p:spPr>
      </p:pic>
      <p:sp>
        <p:nvSpPr>
          <p:cNvPr id="7" name="Titolo 1"/>
          <p:cNvSpPr txBox="1">
            <a:spLocks/>
          </p:cNvSpPr>
          <p:nvPr/>
        </p:nvSpPr>
        <p:spPr>
          <a:xfrm>
            <a:off x="170417" y="164637"/>
            <a:ext cx="11772900" cy="576064"/>
          </a:xfrm>
          <a:prstGeom prst="rect">
            <a:avLst/>
          </a:prstGeom>
        </p:spPr>
        <p:txBody>
          <a:bodyPr lIns="91440" tIns="45720" rIns="91440" bIns="45720">
            <a:norm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a:r>
              <a:rPr lang="it-IT" sz="3200" b="1" i="1" dirty="0">
                <a:latin typeface="Arial"/>
                <a:cs typeface="Arial"/>
              </a:rPr>
              <a:t>La grande accelerazione: 70 anni di crescita esponenziale</a:t>
            </a:r>
          </a:p>
        </p:txBody>
      </p:sp>
      <p:pic>
        <p:nvPicPr>
          <p:cNvPr id="8" name="Immagine 7" descr="Earth systems trends.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56867" y="734381"/>
            <a:ext cx="5267784" cy="5867431"/>
          </a:xfrm>
          <a:prstGeom prst="rect">
            <a:avLst/>
          </a:prstGeom>
        </p:spPr>
      </p:pic>
      <p:sp>
        <p:nvSpPr>
          <p:cNvPr id="9" name="CasellaDiTesto 8"/>
          <p:cNvSpPr txBox="1"/>
          <p:nvPr/>
        </p:nvSpPr>
        <p:spPr>
          <a:xfrm rot="16200000">
            <a:off x="8901105" y="3536777"/>
            <a:ext cx="5393592" cy="523220"/>
          </a:xfrm>
          <a:prstGeom prst="rect">
            <a:avLst/>
          </a:prstGeom>
          <a:noFill/>
        </p:spPr>
        <p:txBody>
          <a:bodyPr wrap="square" lIns="91440" tIns="45720" rIns="91440" bIns="45720" rtlCol="0">
            <a:spAutoFit/>
          </a:bodyPr>
          <a:lstStyle/>
          <a:p>
            <a:r>
              <a:rPr lang="en-GB" sz="1400" dirty="0">
                <a:solidFill>
                  <a:srgbClr val="FF0000"/>
                </a:solidFill>
              </a:rPr>
              <a:t>Steffen et al., The </a:t>
            </a:r>
            <a:r>
              <a:rPr lang="en-GB" sz="1400" dirty="0" err="1">
                <a:solidFill>
                  <a:srgbClr val="FF0000"/>
                </a:solidFill>
              </a:rPr>
              <a:t>Anthropocene</a:t>
            </a:r>
            <a:r>
              <a:rPr lang="en-GB" sz="1400" dirty="0">
                <a:solidFill>
                  <a:srgbClr val="FF0000"/>
                </a:solidFill>
              </a:rPr>
              <a:t> Review (2015)  Waters et al., Science (2015). </a:t>
            </a:r>
          </a:p>
        </p:txBody>
      </p:sp>
    </p:spTree>
    <p:extLst>
      <p:ext uri="{BB962C8B-B14F-4D97-AF65-F5344CB8AC3E}">
        <p14:creationId xmlns:p14="http://schemas.microsoft.com/office/powerpoint/2010/main" val="12226679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8269" t="24246" r="44596" b="19146"/>
          <a:stretch/>
        </p:blipFill>
        <p:spPr>
          <a:xfrm>
            <a:off x="1135781" y="230910"/>
            <a:ext cx="9957092" cy="6627090"/>
          </a:xfrm>
          <a:prstGeom prst="rect">
            <a:avLst/>
          </a:prstGeom>
        </p:spPr>
      </p:pic>
    </p:spTree>
    <p:extLst>
      <p:ext uri="{BB962C8B-B14F-4D97-AF65-F5344CB8AC3E}">
        <p14:creationId xmlns:p14="http://schemas.microsoft.com/office/powerpoint/2010/main" val="35862830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80EB210-E1B9-4C74-9EC1-2ED722FDE9B2}"/>
              </a:ext>
            </a:extLst>
          </p:cNvPr>
          <p:cNvPicPr>
            <a:picLocks noChangeAspect="1"/>
          </p:cNvPicPr>
          <p:nvPr/>
        </p:nvPicPr>
        <p:blipFill rotWithShape="1">
          <a:blip r:embed="rId3"/>
          <a:srcRect b="6871"/>
          <a:stretch/>
        </p:blipFill>
        <p:spPr>
          <a:xfrm>
            <a:off x="3680271" y="1706636"/>
            <a:ext cx="4610972" cy="4294115"/>
          </a:xfrm>
          <a:prstGeom prst="rect">
            <a:avLst/>
          </a:prstGeom>
        </p:spPr>
      </p:pic>
      <p:sp>
        <p:nvSpPr>
          <p:cNvPr id="5" name="Rectangle 4">
            <a:extLst>
              <a:ext uri="{FF2B5EF4-FFF2-40B4-BE49-F238E27FC236}">
                <a16:creationId xmlns:a16="http://schemas.microsoft.com/office/drawing/2014/main" id="{FCECA9E1-9407-F145-A6C2-53FC00B97D05}"/>
              </a:ext>
            </a:extLst>
          </p:cNvPr>
          <p:cNvSpPr/>
          <p:nvPr/>
        </p:nvSpPr>
        <p:spPr>
          <a:xfrm>
            <a:off x="1524002" y="925830"/>
            <a:ext cx="9143999" cy="923330"/>
          </a:xfrm>
          <a:prstGeom prst="rect">
            <a:avLst/>
          </a:prstGeom>
        </p:spPr>
        <p:txBody>
          <a:bodyPr wrap="square">
            <a:spAutoFit/>
          </a:bodyPr>
          <a:lstStyle/>
          <a:p>
            <a:pPr algn="ctr"/>
            <a:r>
              <a:rPr lang="en-GB" sz="27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biosphere upon which humanity depends, has been deeply reconfigured by human activities</a:t>
            </a:r>
            <a:endParaRPr lang="en-US" sz="27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2291D362-8422-425D-AC35-D6A0B7E49CCC}"/>
              </a:ext>
            </a:extLst>
          </p:cNvPr>
          <p:cNvSpPr/>
          <p:nvPr/>
        </p:nvSpPr>
        <p:spPr>
          <a:xfrm>
            <a:off x="8098872" y="3708052"/>
            <a:ext cx="2045699" cy="2077492"/>
          </a:xfrm>
          <a:prstGeom prst="rect">
            <a:avLst/>
          </a:prstGeom>
        </p:spPr>
        <p:txBody>
          <a:bodyPr wrap="square">
            <a:spAutoFit/>
          </a:bodyPr>
          <a:lstStyle/>
          <a:p>
            <a:r>
              <a:rPr lang="en-GB" sz="2100" b="1" dirty="0">
                <a:solidFill>
                  <a:srgbClr val="0070C0"/>
                </a:solidFill>
                <a:effectLst>
                  <a:outerShdw blurRad="38100" dist="38100" dir="2700000" algn="tl">
                    <a:srgbClr val="000000">
                      <a:alpha val="43137"/>
                    </a:srgbClr>
                  </a:outerShdw>
                </a:effectLst>
              </a:rPr>
              <a:t>1 million </a:t>
            </a:r>
          </a:p>
          <a:p>
            <a:r>
              <a:rPr lang="en-GB" sz="1350" dirty="0"/>
              <a:t>species (500,000 plants and animals and 500,000 insects) are at risk of extinction assuming a total of 8.1 million species (2.6 million plants and animal and 5 million insects)</a:t>
            </a:r>
            <a:endParaRPr lang="en-US" sz="1350" dirty="0"/>
          </a:p>
        </p:txBody>
      </p:sp>
      <p:sp>
        <p:nvSpPr>
          <p:cNvPr id="6" name="Rectangle 5">
            <a:extLst>
              <a:ext uri="{FF2B5EF4-FFF2-40B4-BE49-F238E27FC236}">
                <a16:creationId xmlns:a16="http://schemas.microsoft.com/office/drawing/2014/main" id="{C1A964B6-FA2C-419A-AE23-E9D1EBC5893C}"/>
              </a:ext>
            </a:extLst>
          </p:cNvPr>
          <p:cNvSpPr/>
          <p:nvPr/>
        </p:nvSpPr>
        <p:spPr>
          <a:xfrm>
            <a:off x="8098871" y="2183373"/>
            <a:ext cx="1594457" cy="1038746"/>
          </a:xfrm>
          <a:prstGeom prst="rect">
            <a:avLst/>
          </a:prstGeom>
        </p:spPr>
        <p:txBody>
          <a:bodyPr wrap="square">
            <a:spAutoFit/>
          </a:bodyPr>
          <a:lstStyle/>
          <a:p>
            <a:r>
              <a:rPr lang="en-GB" sz="2100" b="1" dirty="0">
                <a:solidFill>
                  <a:srgbClr val="0070C0"/>
                </a:solidFill>
                <a:effectLst>
                  <a:outerShdw blurRad="38100" dist="38100" dir="2700000" algn="tl">
                    <a:srgbClr val="000000">
                      <a:alpha val="43137"/>
                    </a:srgbClr>
                  </a:outerShdw>
                </a:effectLst>
              </a:rPr>
              <a:t>90%</a:t>
            </a:r>
            <a:r>
              <a:rPr lang="en-GB" sz="1350" dirty="0"/>
              <a:t> </a:t>
            </a:r>
          </a:p>
          <a:p>
            <a:r>
              <a:rPr lang="en-GB" sz="1350" dirty="0"/>
              <a:t>of land is projected to be significantly altered, by 2050 </a:t>
            </a:r>
          </a:p>
        </p:txBody>
      </p:sp>
      <p:sp>
        <p:nvSpPr>
          <p:cNvPr id="7" name="Rectangle 6">
            <a:extLst>
              <a:ext uri="{FF2B5EF4-FFF2-40B4-BE49-F238E27FC236}">
                <a16:creationId xmlns:a16="http://schemas.microsoft.com/office/drawing/2014/main" id="{C31F996F-6ECC-42AA-8FFA-DA111CAFF32A}"/>
              </a:ext>
            </a:extLst>
          </p:cNvPr>
          <p:cNvSpPr/>
          <p:nvPr/>
        </p:nvSpPr>
        <p:spPr>
          <a:xfrm>
            <a:off x="2327306" y="5039546"/>
            <a:ext cx="1574975" cy="830997"/>
          </a:xfrm>
          <a:prstGeom prst="rect">
            <a:avLst/>
          </a:prstGeom>
        </p:spPr>
        <p:txBody>
          <a:bodyPr wrap="square">
            <a:spAutoFit/>
          </a:bodyPr>
          <a:lstStyle/>
          <a:p>
            <a:pPr algn="r"/>
            <a:r>
              <a:rPr lang="en-GB" sz="2100" b="1" dirty="0">
                <a:solidFill>
                  <a:srgbClr val="0070C0"/>
                </a:solidFill>
                <a:effectLst>
                  <a:outerShdw blurRad="38100" dist="38100" dir="2700000" algn="tl">
                    <a:srgbClr val="000000">
                      <a:alpha val="43137"/>
                    </a:srgbClr>
                  </a:outerShdw>
                </a:effectLst>
              </a:rPr>
              <a:t>&gt;85% </a:t>
            </a:r>
          </a:p>
          <a:p>
            <a:pPr algn="r"/>
            <a:r>
              <a:rPr lang="en-GB" sz="1350" dirty="0"/>
              <a:t>of wetland area has been lost</a:t>
            </a:r>
          </a:p>
        </p:txBody>
      </p:sp>
      <p:sp>
        <p:nvSpPr>
          <p:cNvPr id="8" name="Rectangle 7">
            <a:extLst>
              <a:ext uri="{FF2B5EF4-FFF2-40B4-BE49-F238E27FC236}">
                <a16:creationId xmlns:a16="http://schemas.microsoft.com/office/drawing/2014/main" id="{073965E7-3581-4BD8-B5E5-91B273CB06ED}"/>
              </a:ext>
            </a:extLst>
          </p:cNvPr>
          <p:cNvSpPr/>
          <p:nvPr/>
        </p:nvSpPr>
        <p:spPr>
          <a:xfrm>
            <a:off x="1719971" y="2183373"/>
            <a:ext cx="2228174" cy="1454244"/>
          </a:xfrm>
          <a:prstGeom prst="rect">
            <a:avLst/>
          </a:prstGeom>
        </p:spPr>
        <p:txBody>
          <a:bodyPr wrap="square">
            <a:spAutoFit/>
          </a:bodyPr>
          <a:lstStyle/>
          <a:p>
            <a:pPr algn="r"/>
            <a:r>
              <a:rPr lang="en-GB" sz="2100" b="1" dirty="0">
                <a:solidFill>
                  <a:srgbClr val="0070C0"/>
                </a:solidFill>
                <a:effectLst>
                  <a:outerShdw blurRad="38100" dist="38100" dir="2700000" algn="tl">
                    <a:srgbClr val="000000">
                      <a:alpha val="43137"/>
                    </a:srgbClr>
                  </a:outerShdw>
                </a:effectLst>
              </a:rPr>
              <a:t>75% </a:t>
            </a:r>
          </a:p>
          <a:p>
            <a:pPr algn="r"/>
            <a:r>
              <a:rPr lang="en-GB" sz="1350" dirty="0"/>
              <a:t>of the land area has been significantly altered, </a:t>
            </a:r>
            <a:r>
              <a:rPr lang="en-ZA" sz="1350" dirty="0"/>
              <a:t>negatively impacting the well-being of 3.2 billion people</a:t>
            </a:r>
          </a:p>
        </p:txBody>
      </p:sp>
      <p:sp>
        <p:nvSpPr>
          <p:cNvPr id="9" name="Rectangle 8">
            <a:extLst>
              <a:ext uri="{FF2B5EF4-FFF2-40B4-BE49-F238E27FC236}">
                <a16:creationId xmlns:a16="http://schemas.microsoft.com/office/drawing/2014/main" id="{CD147099-3BCE-4F97-A617-810D109AAD58}"/>
              </a:ext>
            </a:extLst>
          </p:cNvPr>
          <p:cNvSpPr/>
          <p:nvPr/>
        </p:nvSpPr>
        <p:spPr>
          <a:xfrm>
            <a:off x="1719972" y="3466167"/>
            <a:ext cx="2182309" cy="1454244"/>
          </a:xfrm>
          <a:prstGeom prst="rect">
            <a:avLst/>
          </a:prstGeom>
        </p:spPr>
        <p:txBody>
          <a:bodyPr wrap="square">
            <a:spAutoFit/>
          </a:bodyPr>
          <a:lstStyle/>
          <a:p>
            <a:pPr algn="r"/>
            <a:r>
              <a:rPr lang="en-GB" sz="2100" b="1" dirty="0">
                <a:solidFill>
                  <a:srgbClr val="0070C0"/>
                </a:solidFill>
                <a:effectLst>
                  <a:outerShdw blurRad="38100" dist="38100" dir="2700000" algn="tl">
                    <a:srgbClr val="000000">
                      <a:alpha val="43137"/>
                    </a:srgbClr>
                  </a:outerShdw>
                </a:effectLst>
              </a:rPr>
              <a:t>66% </a:t>
            </a:r>
          </a:p>
          <a:p>
            <a:pPr algn="r"/>
            <a:r>
              <a:rPr lang="en-GB" sz="1350" dirty="0"/>
              <a:t>of the ocean area is experiencing increasing cumulative impacts only 3% of the oceans is unaffected by human activities</a:t>
            </a:r>
          </a:p>
        </p:txBody>
      </p:sp>
    </p:spTree>
    <p:extLst>
      <p:ext uri="{BB962C8B-B14F-4D97-AF65-F5344CB8AC3E}">
        <p14:creationId xmlns:p14="http://schemas.microsoft.com/office/powerpoint/2010/main" val="149891413"/>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1015</Words>
  <Application>Microsoft Office PowerPoint</Application>
  <PresentationFormat>Widescreen</PresentationFormat>
  <Paragraphs>80</Paragraphs>
  <Slides>34</Slides>
  <Notes>3</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34</vt:i4>
      </vt:variant>
    </vt:vector>
  </HeadingPairs>
  <TitlesOfParts>
    <vt:vector size="41" baseType="lpstr">
      <vt:lpstr>Arial</vt:lpstr>
      <vt:lpstr>Calibri</vt:lpstr>
      <vt:lpstr>Calibri Light</vt:lpstr>
      <vt:lpstr>Carattere</vt:lpstr>
      <vt:lpstr>Claibri</vt:lpstr>
      <vt:lpstr>Georgia</vt:lpstr>
      <vt:lpstr>Tema di Office</vt:lpstr>
      <vt:lpstr>Presentazione standard di PowerPoint</vt:lpstr>
      <vt:lpstr>               The Limits to Growth     Non è possibile perseguire una crescita materiale e      quantitativa in un Pianeta dai limiti biogeofisici definiti </vt:lpstr>
      <vt:lpstr>                 Sustainable Development </vt:lpstr>
      <vt:lpstr>   Agenda 2030 – Pact for the Future 2024</vt:lpstr>
      <vt:lpstr>                 Common home of humanity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Disuguaglianza intollerabile</vt:lpstr>
      <vt:lpstr>Presentazione standard di PowerPoint</vt:lpstr>
      <vt:lpstr>Presentazione standard di PowerPoint</vt:lpstr>
      <vt:lpstr>Presentazione standard di PowerPoint</vt:lpstr>
      <vt:lpstr>Presentazione standard di PowerPoint</vt:lpstr>
      <vt:lpstr>Il diagramma di Bretherton del Sistema Terra</vt:lpstr>
      <vt:lpstr>                Earth System Science </vt:lpstr>
      <vt:lpstr>Presentazione standard di PowerPoint</vt:lpstr>
      <vt:lpstr>                   Il tempo della Terra </vt:lpstr>
      <vt:lpstr>                      </vt:lpstr>
      <vt:lpstr>                          </vt:lpstr>
      <vt:lpstr>Presentazione standard di PowerPoint</vt:lpstr>
      <vt:lpstr>            International Science Council </vt:lpstr>
      <vt:lpstr>Presentazione standard di PowerPoint</vt:lpstr>
      <vt:lpstr>                        Noi siamo natura</vt:lpstr>
      <vt:lpstr>Presentazione standard di PowerPoint</vt:lpstr>
      <vt:lpstr>We cannot have a healthy, prosperous future on a degraded planet</vt:lpstr>
      <vt:lpstr>Presentazione standard di PowerPoint</vt:lpstr>
      <vt:lpstr>Presentazione standard di PowerPoint</vt:lpstr>
      <vt:lpstr>                          </vt:lpstr>
      <vt:lpstr>Presentazione standard di PowerPoint</vt:lpstr>
      <vt:lpstr>Remaining carbon budget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Gianfranco</dc:creator>
  <cp:lastModifiedBy>CRISTINA CASTRACANI</cp:lastModifiedBy>
  <cp:revision>60</cp:revision>
  <dcterms:created xsi:type="dcterms:W3CDTF">2026-01-10T16:58:28Z</dcterms:created>
  <dcterms:modified xsi:type="dcterms:W3CDTF">2026-02-10T14:57:19Z</dcterms:modified>
</cp:coreProperties>
</file>